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9" name="Shape 249"/>
          <p:cNvSpPr/>
          <p:nvPr>
            <p:ph type="sldImg"/>
          </p:nvPr>
        </p:nvSpPr>
        <p:spPr>
          <a:xfrm>
            <a:off x="1143000" y="685800"/>
            <a:ext cx="4572000" cy="3429000"/>
          </a:xfrm>
          <a:prstGeom prst="rect">
            <a:avLst/>
          </a:prstGeom>
        </p:spPr>
        <p:txBody>
          <a:bodyPr/>
          <a:lstStyle/>
          <a:p>
            <a:pPr/>
          </a:p>
        </p:txBody>
      </p:sp>
      <p:sp>
        <p:nvSpPr>
          <p:cNvPr id="250" name="Shape 2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pic>
        <p:nvPicPr>
          <p:cNvPr id="14" name="droppedImage.png" descr="droppedImage.png"/>
          <p:cNvPicPr>
            <a:picLocks noChangeAspect="1"/>
          </p:cNvPicPr>
          <p:nvPr/>
        </p:nvPicPr>
        <p:blipFill>
          <a:blip r:embed="rId2">
            <a:extLst/>
          </a:blip>
          <a:stretch>
            <a:fillRect/>
          </a:stretch>
        </p:blipFill>
        <p:spPr>
          <a:xfrm>
            <a:off x="7424315" y="5016500"/>
            <a:ext cx="4716885" cy="1739900"/>
          </a:xfrm>
          <a:prstGeom prst="rect">
            <a:avLst/>
          </a:prstGeom>
          <a:ln w="12700">
            <a:miter lim="400000"/>
          </a:ln>
        </p:spPr>
      </p:pic>
      <p:sp>
        <p:nvSpPr>
          <p:cNvPr id="15" name="Title Text"/>
          <p:cNvSpPr txBox="1"/>
          <p:nvPr>
            <p:ph type="title"/>
          </p:nvPr>
        </p:nvSpPr>
        <p:spPr>
          <a:xfrm>
            <a:off x="571500" y="1320800"/>
            <a:ext cx="11861800" cy="3175000"/>
          </a:xfrm>
          <a:prstGeom prst="rect">
            <a:avLst/>
          </a:prstGeom>
        </p:spPr>
        <p:txBody>
          <a:bodyPr/>
          <a:lstStyle/>
          <a:p>
            <a:pPr/>
            <a:r>
              <a:t>Title Text</a:t>
            </a:r>
          </a:p>
        </p:txBody>
      </p:sp>
      <p:sp>
        <p:nvSpPr>
          <p:cNvPr id="16"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96"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7" name="Image"/>
          <p:cNvSpPr/>
          <p:nvPr>
            <p:ph type="pic" idx="13"/>
          </p:nvPr>
        </p:nvSpPr>
        <p:spPr>
          <a:xfrm>
            <a:off x="6481167" y="-146050"/>
            <a:ext cx="6654801" cy="9904215"/>
          </a:xfrm>
          <a:prstGeom prst="rect">
            <a:avLst/>
          </a:prstGeom>
        </p:spPr>
        <p:txBody>
          <a:bodyPr lIns="91439" tIns="45719" rIns="91439" bIns="45719"/>
          <a:lstStyle/>
          <a:p>
            <a:pPr/>
          </a:p>
        </p:txBody>
      </p:sp>
      <p:sp>
        <p:nvSpPr>
          <p:cNvPr id="98" name="Title Text"/>
          <p:cNvSpPr txBox="1"/>
          <p:nvPr>
            <p:ph type="title"/>
          </p:nvPr>
        </p:nvSpPr>
        <p:spPr>
          <a:xfrm>
            <a:off x="571500" y="1320800"/>
            <a:ext cx="5080000" cy="3175000"/>
          </a:xfrm>
          <a:prstGeom prst="rect">
            <a:avLst/>
          </a:prstGeom>
        </p:spPr>
        <p:txBody>
          <a:bodyPr/>
          <a:lstStyle/>
          <a:p>
            <a:pPr/>
            <a:r>
              <a:t>Title Text</a:t>
            </a:r>
          </a:p>
        </p:txBody>
      </p:sp>
      <p:sp>
        <p:nvSpPr>
          <p:cNvPr id="99" name="Body Level One…"/>
          <p:cNvSpPr txBox="1"/>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xfrm>
            <a:off x="5080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107"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8" name="Image"/>
          <p:cNvSpPr/>
          <p:nvPr>
            <p:ph type="pic" idx="13"/>
          </p:nvPr>
        </p:nvSpPr>
        <p:spPr>
          <a:xfrm>
            <a:off x="6481167" y="-146050"/>
            <a:ext cx="6654801" cy="9904215"/>
          </a:xfrm>
          <a:prstGeom prst="rect">
            <a:avLst/>
          </a:prstGeom>
        </p:spPr>
        <p:txBody>
          <a:bodyPr lIns="91439" tIns="45719" rIns="91439" bIns="45719"/>
          <a:lstStyle/>
          <a:p>
            <a:pPr/>
          </a:p>
        </p:txBody>
      </p:sp>
      <p:sp>
        <p:nvSpPr>
          <p:cNvPr id="109" name="Title Text"/>
          <p:cNvSpPr txBox="1"/>
          <p:nvPr>
            <p:ph type="title"/>
          </p:nvPr>
        </p:nvSpPr>
        <p:spPr>
          <a:xfrm>
            <a:off x="571500" y="330200"/>
            <a:ext cx="5080000" cy="1397000"/>
          </a:xfrm>
          <a:prstGeom prst="rect">
            <a:avLst/>
          </a:prstGeom>
        </p:spPr>
        <p:txBody>
          <a:bodyPr/>
          <a:lstStyle/>
          <a:p>
            <a:pPr/>
            <a:r>
              <a:t>Title Text</a:t>
            </a:r>
          </a:p>
        </p:txBody>
      </p:sp>
      <p:sp>
        <p:nvSpPr>
          <p:cNvPr id="110"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Landscape">
    <p:spTree>
      <p:nvGrpSpPr>
        <p:cNvPr id="1" name=""/>
        <p:cNvGrpSpPr/>
        <p:nvPr/>
      </p:nvGrpSpPr>
      <p:grpSpPr>
        <a:xfrm>
          <a:off x="0" y="0"/>
          <a:ext cx="0" cy="0"/>
          <a:chOff x="0" y="0"/>
          <a:chExt cx="0" cy="0"/>
        </a:xfrm>
      </p:grpSpPr>
      <p:sp>
        <p:nvSpPr>
          <p:cNvPr id="118"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19" name="Image"/>
          <p:cNvSpPr/>
          <p:nvPr>
            <p:ph type="pic" sz="half" idx="13"/>
          </p:nvPr>
        </p:nvSpPr>
        <p:spPr>
          <a:xfrm>
            <a:off x="6040708" y="1640743"/>
            <a:ext cx="6965737" cy="4651900"/>
          </a:xfrm>
          <a:prstGeom prst="rect">
            <a:avLst/>
          </a:prstGeom>
        </p:spPr>
        <p:txBody>
          <a:bodyPr lIns="91439" tIns="45719" rIns="91439" bIns="45719"/>
          <a:lstStyle/>
          <a:p>
            <a:pPr/>
          </a:p>
        </p:txBody>
      </p:sp>
      <p:sp>
        <p:nvSpPr>
          <p:cNvPr id="120" name="Image"/>
          <p:cNvSpPr/>
          <p:nvPr>
            <p:ph type="pic" sz="half" idx="14"/>
          </p:nvPr>
        </p:nvSpPr>
        <p:spPr>
          <a:xfrm>
            <a:off x="330200" y="1701800"/>
            <a:ext cx="6960197" cy="4648200"/>
          </a:xfrm>
          <a:prstGeom prst="rect">
            <a:avLst/>
          </a:prstGeom>
        </p:spPr>
        <p:txBody>
          <a:bodyPr lIns="91439" tIns="45719" rIns="91439" bIns="45719"/>
          <a:lstStyle/>
          <a:p>
            <a:pPr/>
          </a:p>
        </p:txBody>
      </p:sp>
      <p:sp>
        <p:nvSpPr>
          <p:cNvPr id="121"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amp; Landscape">
    <p:spTree>
      <p:nvGrpSpPr>
        <p:cNvPr id="1" name=""/>
        <p:cNvGrpSpPr/>
        <p:nvPr/>
      </p:nvGrpSpPr>
      <p:grpSpPr>
        <a:xfrm>
          <a:off x="0" y="0"/>
          <a:ext cx="0" cy="0"/>
          <a:chOff x="0" y="0"/>
          <a:chExt cx="0" cy="0"/>
        </a:xfrm>
      </p:grpSpPr>
      <p:sp>
        <p:nvSpPr>
          <p:cNvPr id="129"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0" name="Image"/>
          <p:cNvSpPr/>
          <p:nvPr>
            <p:ph type="pic" sz="half" idx="13"/>
          </p:nvPr>
        </p:nvSpPr>
        <p:spPr>
          <a:xfrm>
            <a:off x="-414201" y="1647535"/>
            <a:ext cx="7354056" cy="5363642"/>
          </a:xfrm>
          <a:prstGeom prst="rect">
            <a:avLst/>
          </a:prstGeom>
        </p:spPr>
        <p:txBody>
          <a:bodyPr lIns="91439" tIns="45719" rIns="91439" bIns="45719"/>
          <a:lstStyle/>
          <a:p>
            <a:pPr/>
          </a:p>
        </p:txBody>
      </p:sp>
      <p:sp>
        <p:nvSpPr>
          <p:cNvPr id="131" name="Image"/>
          <p:cNvSpPr/>
          <p:nvPr>
            <p:ph type="pic" idx="14"/>
          </p:nvPr>
        </p:nvSpPr>
        <p:spPr>
          <a:xfrm>
            <a:off x="3792931" y="1077019"/>
            <a:ext cx="9012626" cy="6018865"/>
          </a:xfrm>
          <a:prstGeom prst="rect">
            <a:avLst/>
          </a:prstGeom>
        </p:spPr>
        <p:txBody>
          <a:bodyPr lIns="91439" tIns="45719" rIns="91439" bIns="45719"/>
          <a:lstStyle/>
          <a:p>
            <a:pPr/>
          </a:p>
        </p:txBody>
      </p:sp>
      <p:sp>
        <p:nvSpPr>
          <p:cNvPr id="132"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p:spTree>
      <p:nvGrpSpPr>
        <p:cNvPr id="1" name=""/>
        <p:cNvGrpSpPr/>
        <p:nvPr/>
      </p:nvGrpSpPr>
      <p:grpSpPr>
        <a:xfrm>
          <a:off x="0" y="0"/>
          <a:ext cx="0" cy="0"/>
          <a:chOff x="0" y="0"/>
          <a:chExt cx="0" cy="0"/>
        </a:xfrm>
      </p:grpSpPr>
      <p:sp>
        <p:nvSpPr>
          <p:cNvPr id="140"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1" name="Image"/>
          <p:cNvSpPr/>
          <p:nvPr>
            <p:ph type="pic" idx="13"/>
          </p:nvPr>
        </p:nvSpPr>
        <p:spPr>
          <a:xfrm>
            <a:off x="-800100" y="509193"/>
            <a:ext cx="11039774" cy="8051801"/>
          </a:xfrm>
          <a:prstGeom prst="rect">
            <a:avLst/>
          </a:prstGeom>
        </p:spPr>
        <p:txBody>
          <a:bodyPr lIns="91439" tIns="45719" rIns="91439" bIns="45719"/>
          <a:lstStyle/>
          <a:p>
            <a:pPr/>
          </a:p>
        </p:txBody>
      </p:sp>
      <p:sp>
        <p:nvSpPr>
          <p:cNvPr id="142" name="Image"/>
          <p:cNvSpPr/>
          <p:nvPr>
            <p:ph type="pic" idx="14"/>
          </p:nvPr>
        </p:nvSpPr>
        <p:spPr>
          <a:xfrm>
            <a:off x="6615466" y="-234950"/>
            <a:ext cx="5998935" cy="8928100"/>
          </a:xfrm>
          <a:prstGeom prst="rect">
            <a:avLst/>
          </a:prstGeom>
        </p:spPr>
        <p:txBody>
          <a:bodyPr lIns="91439" tIns="45719" rIns="91439" bIns="45719"/>
          <a:lstStyle/>
          <a:p>
            <a:pPr/>
          </a:p>
        </p:txBody>
      </p:sp>
      <p:sp>
        <p:nvSpPr>
          <p:cNvPr id="14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ortrait">
    <p:spTree>
      <p:nvGrpSpPr>
        <p:cNvPr id="1" name=""/>
        <p:cNvGrpSpPr/>
        <p:nvPr/>
      </p:nvGrpSpPr>
      <p:grpSpPr>
        <a:xfrm>
          <a:off x="0" y="0"/>
          <a:ext cx="0" cy="0"/>
          <a:chOff x="0" y="0"/>
          <a:chExt cx="0" cy="0"/>
        </a:xfrm>
      </p:grpSpPr>
      <p:sp>
        <p:nvSpPr>
          <p:cNvPr id="151"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2"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3" name="Image"/>
          <p:cNvSpPr/>
          <p:nvPr>
            <p:ph type="pic" sz="half" idx="13"/>
          </p:nvPr>
        </p:nvSpPr>
        <p:spPr>
          <a:xfrm>
            <a:off x="-3403600" y="1612900"/>
            <a:ext cx="8082196" cy="5397500"/>
          </a:xfrm>
          <a:prstGeom prst="rect">
            <a:avLst/>
          </a:prstGeom>
        </p:spPr>
        <p:txBody>
          <a:bodyPr lIns="91439" tIns="45719" rIns="91439" bIns="45719"/>
          <a:lstStyle/>
          <a:p>
            <a:pPr/>
          </a:p>
        </p:txBody>
      </p:sp>
      <p:sp>
        <p:nvSpPr>
          <p:cNvPr id="154" name="Image"/>
          <p:cNvSpPr/>
          <p:nvPr>
            <p:ph type="pic" idx="14"/>
          </p:nvPr>
        </p:nvSpPr>
        <p:spPr>
          <a:xfrm>
            <a:off x="7009166" y="-1035050"/>
            <a:ext cx="5998935" cy="8928100"/>
          </a:xfrm>
          <a:prstGeom prst="rect">
            <a:avLst/>
          </a:prstGeom>
        </p:spPr>
        <p:txBody>
          <a:bodyPr lIns="91439" tIns="45719" rIns="91439" bIns="45719"/>
          <a:lstStyle/>
          <a:p>
            <a:pPr/>
          </a:p>
        </p:txBody>
      </p:sp>
      <p:sp>
        <p:nvSpPr>
          <p:cNvPr id="155" name="Image"/>
          <p:cNvSpPr/>
          <p:nvPr>
            <p:ph type="pic" sz="half" idx="15"/>
          </p:nvPr>
        </p:nvSpPr>
        <p:spPr>
          <a:xfrm>
            <a:off x="3201348" y="1263662"/>
            <a:ext cx="7806387" cy="5693546"/>
          </a:xfrm>
          <a:prstGeom prst="rect">
            <a:avLst/>
          </a:prstGeom>
        </p:spPr>
        <p:txBody>
          <a:bodyPr lIns="91439" tIns="45719" rIns="91439" bIns="45719"/>
          <a:lstStyle/>
          <a:p>
            <a:pPr/>
          </a:p>
        </p:txBody>
      </p:sp>
      <p:sp>
        <p:nvSpPr>
          <p:cNvPr id="156"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Big">
    <p:spTree>
      <p:nvGrpSpPr>
        <p:cNvPr id="1" name=""/>
        <p:cNvGrpSpPr/>
        <p:nvPr/>
      </p:nvGrpSpPr>
      <p:grpSpPr>
        <a:xfrm>
          <a:off x="0" y="0"/>
          <a:ext cx="0" cy="0"/>
          <a:chOff x="0" y="0"/>
          <a:chExt cx="0" cy="0"/>
        </a:xfrm>
      </p:grpSpPr>
      <p:sp>
        <p:nvSpPr>
          <p:cNvPr id="164" name="Image"/>
          <p:cNvSpPr/>
          <p:nvPr>
            <p:ph type="pic" idx="13"/>
          </p:nvPr>
        </p:nvSpPr>
        <p:spPr>
          <a:xfrm>
            <a:off x="241300" y="305993"/>
            <a:ext cx="12522200" cy="9133001"/>
          </a:xfrm>
          <a:prstGeom prst="rect">
            <a:avLst/>
          </a:prstGeom>
        </p:spPr>
        <p:txBody>
          <a:bodyPr lIns="91439" tIns="45719" rIns="91439" bIns="45719"/>
          <a:lstStyle/>
          <a:p>
            <a:pPr/>
          </a:p>
        </p:txBody>
      </p:sp>
      <p:sp>
        <p:nvSpPr>
          <p:cNvPr id="165"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73"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4"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5" name="Image"/>
          <p:cNvSpPr/>
          <p:nvPr>
            <p:ph type="pic" idx="13"/>
          </p:nvPr>
        </p:nvSpPr>
        <p:spPr>
          <a:xfrm>
            <a:off x="506766" y="-234950"/>
            <a:ext cx="5998935" cy="8928100"/>
          </a:xfrm>
          <a:prstGeom prst="rect">
            <a:avLst/>
          </a:prstGeom>
        </p:spPr>
        <p:txBody>
          <a:bodyPr lIns="91439" tIns="45719" rIns="91439" bIns="45719"/>
          <a:lstStyle/>
          <a:p>
            <a:pPr/>
          </a:p>
        </p:txBody>
      </p:sp>
      <p:sp>
        <p:nvSpPr>
          <p:cNvPr id="176" name="Image"/>
          <p:cNvSpPr/>
          <p:nvPr>
            <p:ph type="pic" sz="quarter" idx="14"/>
          </p:nvPr>
        </p:nvSpPr>
        <p:spPr>
          <a:xfrm>
            <a:off x="6634195" y="431800"/>
            <a:ext cx="5918201" cy="3952329"/>
          </a:xfrm>
          <a:prstGeom prst="rect">
            <a:avLst/>
          </a:prstGeom>
        </p:spPr>
        <p:txBody>
          <a:bodyPr lIns="91439" tIns="45719" rIns="91439" bIns="45719"/>
          <a:lstStyle/>
          <a:p>
            <a:pPr/>
          </a:p>
        </p:txBody>
      </p:sp>
      <p:sp>
        <p:nvSpPr>
          <p:cNvPr id="177" name="Image"/>
          <p:cNvSpPr/>
          <p:nvPr>
            <p:ph type="pic" sz="half" idx="15"/>
          </p:nvPr>
        </p:nvSpPr>
        <p:spPr>
          <a:xfrm>
            <a:off x="5917141" y="4016137"/>
            <a:ext cx="6693960" cy="4470401"/>
          </a:xfrm>
          <a:prstGeom prst="rect">
            <a:avLst/>
          </a:prstGeom>
        </p:spPr>
        <p:txBody>
          <a:bodyPr lIns="91439" tIns="45719" rIns="91439" bIns="45719"/>
          <a:lstStyle/>
          <a:p>
            <a:pPr/>
          </a:p>
        </p:txBody>
      </p:sp>
      <p:sp>
        <p:nvSpPr>
          <p:cNvPr id="178"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4 Up">
    <p:spTree>
      <p:nvGrpSpPr>
        <p:cNvPr id="1" name=""/>
        <p:cNvGrpSpPr/>
        <p:nvPr/>
      </p:nvGrpSpPr>
      <p:grpSpPr>
        <a:xfrm>
          <a:off x="0" y="0"/>
          <a:ext cx="0" cy="0"/>
          <a:chOff x="0" y="0"/>
          <a:chExt cx="0" cy="0"/>
        </a:xfrm>
      </p:grpSpPr>
      <p:sp>
        <p:nvSpPr>
          <p:cNvPr id="186"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7"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8"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9" name="Image"/>
          <p:cNvSpPr/>
          <p:nvPr>
            <p:ph type="pic" idx="13"/>
          </p:nvPr>
        </p:nvSpPr>
        <p:spPr>
          <a:xfrm>
            <a:off x="-800100" y="509193"/>
            <a:ext cx="11039774" cy="8051801"/>
          </a:xfrm>
          <a:prstGeom prst="rect">
            <a:avLst/>
          </a:prstGeom>
        </p:spPr>
        <p:txBody>
          <a:bodyPr lIns="91439" tIns="45719" rIns="91439" bIns="45719"/>
          <a:lstStyle/>
          <a:p>
            <a:pPr/>
          </a:p>
        </p:txBody>
      </p:sp>
      <p:sp>
        <p:nvSpPr>
          <p:cNvPr id="190" name="Image"/>
          <p:cNvSpPr/>
          <p:nvPr>
            <p:ph type="pic" sz="quarter" idx="14"/>
          </p:nvPr>
        </p:nvSpPr>
        <p:spPr>
          <a:xfrm>
            <a:off x="8837910" y="3187700"/>
            <a:ext cx="3803386" cy="2540000"/>
          </a:xfrm>
          <a:prstGeom prst="rect">
            <a:avLst/>
          </a:prstGeom>
        </p:spPr>
        <p:txBody>
          <a:bodyPr lIns="91439" tIns="45719" rIns="91439" bIns="45719"/>
          <a:lstStyle/>
          <a:p>
            <a:pPr/>
          </a:p>
        </p:txBody>
      </p:sp>
      <p:sp>
        <p:nvSpPr>
          <p:cNvPr id="191" name="Image"/>
          <p:cNvSpPr/>
          <p:nvPr>
            <p:ph type="pic" sz="quarter" idx="15"/>
          </p:nvPr>
        </p:nvSpPr>
        <p:spPr>
          <a:xfrm>
            <a:off x="8877302" y="5993009"/>
            <a:ext cx="3733800" cy="2493529"/>
          </a:xfrm>
          <a:prstGeom prst="rect">
            <a:avLst/>
          </a:prstGeom>
        </p:spPr>
        <p:txBody>
          <a:bodyPr lIns="91439" tIns="45719" rIns="91439" bIns="45719"/>
          <a:lstStyle/>
          <a:p>
            <a:pPr/>
          </a:p>
        </p:txBody>
      </p:sp>
      <p:sp>
        <p:nvSpPr>
          <p:cNvPr id="192" name="Image"/>
          <p:cNvSpPr/>
          <p:nvPr>
            <p:ph type="pic" sz="quarter" idx="16"/>
          </p:nvPr>
        </p:nvSpPr>
        <p:spPr>
          <a:xfrm>
            <a:off x="9207500" y="-107950"/>
            <a:ext cx="3365500" cy="5008811"/>
          </a:xfrm>
          <a:prstGeom prst="rect">
            <a:avLst/>
          </a:prstGeom>
        </p:spPr>
        <p:txBody>
          <a:bodyPr lIns="91439" tIns="45719" rIns="91439" bIns="45719"/>
          <a:lstStyle/>
          <a:p>
            <a:pPr/>
          </a:p>
        </p:txBody>
      </p:sp>
      <p:sp>
        <p:nvSpPr>
          <p:cNvPr id="19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Left">
    <p:spTree>
      <p:nvGrpSpPr>
        <p:cNvPr id="1" name=""/>
        <p:cNvGrpSpPr/>
        <p:nvPr/>
      </p:nvGrpSpPr>
      <p:grpSpPr>
        <a:xfrm>
          <a:off x="0" y="0"/>
          <a:ext cx="0" cy="0"/>
          <a:chOff x="0" y="0"/>
          <a:chExt cx="0" cy="0"/>
        </a:xfrm>
      </p:grpSpPr>
      <p:sp>
        <p:nvSpPr>
          <p:cNvPr id="20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02" name="Title Text"/>
          <p:cNvSpPr txBox="1"/>
          <p:nvPr>
            <p:ph type="title"/>
          </p:nvPr>
        </p:nvSpPr>
        <p:spPr>
          <a:prstGeom prst="rect">
            <a:avLst/>
          </a:prstGeom>
        </p:spPr>
        <p:txBody>
          <a:bodyPr/>
          <a:lstStyle/>
          <a:p>
            <a:pPr/>
            <a:r>
              <a:t>Title Text</a:t>
            </a:r>
          </a:p>
        </p:txBody>
      </p:sp>
      <p:sp>
        <p:nvSpPr>
          <p:cNvPr id="203"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Right">
    <p:spTree>
      <p:nvGrpSpPr>
        <p:cNvPr id="1" name=""/>
        <p:cNvGrpSpPr/>
        <p:nvPr/>
      </p:nvGrpSpPr>
      <p:grpSpPr>
        <a:xfrm>
          <a:off x="0" y="0"/>
          <a:ext cx="0" cy="0"/>
          <a:chOff x="0" y="0"/>
          <a:chExt cx="0" cy="0"/>
        </a:xfrm>
      </p:grpSpPr>
      <p:sp>
        <p:nvSpPr>
          <p:cNvPr id="21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copy">
    <p:spTree>
      <p:nvGrpSpPr>
        <p:cNvPr id="1" name=""/>
        <p:cNvGrpSpPr/>
        <p:nvPr/>
      </p:nvGrpSpPr>
      <p:grpSpPr>
        <a:xfrm>
          <a:off x="0" y="0"/>
          <a:ext cx="0" cy="0"/>
          <a:chOff x="0" y="0"/>
          <a:chExt cx="0" cy="0"/>
        </a:xfrm>
      </p:grpSpPr>
      <p:sp>
        <p:nvSpPr>
          <p:cNvPr id="221"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22" name="Title Text"/>
          <p:cNvSpPr txBox="1"/>
          <p:nvPr>
            <p:ph type="title"/>
          </p:nvPr>
        </p:nvSpPr>
        <p:spPr>
          <a:xfrm>
            <a:off x="571500" y="1320800"/>
            <a:ext cx="11861800" cy="3175000"/>
          </a:xfrm>
          <a:prstGeom prst="rect">
            <a:avLst/>
          </a:prstGeom>
        </p:spPr>
        <p:txBody>
          <a:bodyPr/>
          <a:lstStyle/>
          <a:p>
            <a:pPr/>
            <a:r>
              <a:t>Title Text</a:t>
            </a:r>
          </a:p>
        </p:txBody>
      </p:sp>
      <p:sp>
        <p:nvSpPr>
          <p:cNvPr id="223"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pic>
        <p:nvPicPr>
          <p:cNvPr id="224" name="Image" descr="Image"/>
          <p:cNvPicPr>
            <a:picLocks noChangeAspect="1"/>
          </p:cNvPicPr>
          <p:nvPr/>
        </p:nvPicPr>
        <p:blipFill>
          <a:blip r:embed="rId2">
            <a:extLst/>
          </a:blip>
          <a:stretch>
            <a:fillRect/>
          </a:stretch>
        </p:blipFill>
        <p:spPr>
          <a:xfrm>
            <a:off x="5896744" y="5016500"/>
            <a:ext cx="6868247" cy="2074211"/>
          </a:xfrm>
          <a:prstGeom prst="rect">
            <a:avLst/>
          </a:prstGeom>
          <a:ln w="12700">
            <a:miter lim="400000"/>
          </a:ln>
        </p:spPr>
      </p:pic>
      <p:sp>
        <p:nvSpPr>
          <p:cNvPr id="225"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p:spTree>
      <p:nvGrpSpPr>
        <p:cNvPr id="1" name=""/>
        <p:cNvGrpSpPr/>
        <p:nvPr/>
      </p:nvGrpSpPr>
      <p:grpSpPr>
        <a:xfrm>
          <a:off x="0" y="0"/>
          <a:ext cx="0" cy="0"/>
          <a:chOff x="0" y="0"/>
          <a:chExt cx="0" cy="0"/>
        </a:xfrm>
      </p:grpSpPr>
      <p:sp>
        <p:nvSpPr>
          <p:cNvPr id="232" name="Title Text"/>
          <p:cNvSpPr txBox="1"/>
          <p:nvPr>
            <p:ph type="title"/>
          </p:nvPr>
        </p:nvSpPr>
        <p:spPr>
          <a:prstGeom prst="rect">
            <a:avLst/>
          </a:prstGeom>
        </p:spPr>
        <p:txBody>
          <a:bodyPr/>
          <a:lstStyle/>
          <a:p>
            <a:pPr/>
            <a:r>
              <a:t>Title Text</a:t>
            </a:r>
          </a:p>
        </p:txBody>
      </p:sp>
      <p:sp>
        <p:nvSpPr>
          <p:cNvPr id="2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1" name="Title Text"/>
          <p:cNvSpPr txBox="1"/>
          <p:nvPr>
            <p:ph type="title"/>
          </p:nvPr>
        </p:nvSpPr>
        <p:spPr>
          <a:prstGeom prst="rect">
            <a:avLst/>
          </a:prstGeom>
        </p:spPr>
        <p:txBody>
          <a:bodyPr/>
          <a:lstStyle/>
          <a:p>
            <a:pPr/>
            <a:r>
              <a:t>Title Text</a:t>
            </a:r>
          </a:p>
        </p:txBody>
      </p:sp>
      <p:sp>
        <p:nvSpPr>
          <p:cNvPr id="24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20">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1" name="Body Level One…"/>
          <p:cNvSpPr txBox="1"/>
          <p:nvPr>
            <p:ph type="body" idx="1"/>
          </p:nvPr>
        </p:nvSpPr>
        <p:spPr>
          <a:xfrm>
            <a:off x="571500" y="863600"/>
            <a:ext cx="11861800" cy="8026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52"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68"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69" name="Title Text"/>
          <p:cNvSpPr txBox="1"/>
          <p:nvPr>
            <p:ph type="title"/>
          </p:nvPr>
        </p:nvSpPr>
        <p:spPr>
          <a:prstGeom prst="rect">
            <a:avLst/>
          </a:prstGeom>
        </p:spPr>
        <p:txBody>
          <a:body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77" name="Title Text"/>
          <p:cNvSpPr txBox="1"/>
          <p:nvPr>
            <p:ph type="title"/>
          </p:nvPr>
        </p:nvSpPr>
        <p:spPr>
          <a:xfrm>
            <a:off x="571500" y="3708400"/>
            <a:ext cx="11861800" cy="2336800"/>
          </a:xfrm>
          <a:prstGeom prst="rect">
            <a:avLst/>
          </a:prstGeom>
        </p:spPr>
        <p:txBody>
          <a:bodyPr anchor="ctr"/>
          <a:lstStyle/>
          <a:p>
            <a:pPr/>
            <a:r>
              <a:t>Title Text</a:t>
            </a:r>
          </a:p>
        </p:txBody>
      </p:sp>
      <p:sp>
        <p:nvSpPr>
          <p:cNvPr id="78"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85"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6" name="Image"/>
          <p:cNvSpPr/>
          <p:nvPr>
            <p:ph type="pic" idx="13"/>
          </p:nvPr>
        </p:nvSpPr>
        <p:spPr>
          <a:xfrm>
            <a:off x="-101600" y="0"/>
            <a:ext cx="13106400" cy="8752796"/>
          </a:xfrm>
          <a:prstGeom prst="rect">
            <a:avLst/>
          </a:prstGeom>
        </p:spPr>
        <p:txBody>
          <a:bodyPr lIns="91439" tIns="45719" rIns="91439" bIns="45719"/>
          <a:lstStyle/>
          <a:p>
            <a:pPr/>
          </a:p>
        </p:txBody>
      </p:sp>
      <p:sp>
        <p:nvSpPr>
          <p:cNvPr id="87"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88"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r>
              <a:t>Title Text</a:t>
            </a:r>
          </a:p>
        </p:txBody>
      </p:sp>
      <p:sp>
        <p:nvSpPr>
          <p:cNvPr id="4" name="Body Level One…"/>
          <p:cNvSpPr txBox="1"/>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 name="Slide Number"/>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tcpipguide.com/free/t_UDPMessageFormat.htm" TargetMode="External"/><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hyperlink" Target="http://www.tcpipguide.com/free/t_TCPMessageSegmentFormat-3.ht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hyperlink" Target="http://pubs.opengroup.org/onlinepubs/7908799/xns/accept.html" TargetMode="External"/><Relationship Id="rId4" Type="http://schemas.openxmlformats.org/officeDocument/2006/relationships/hyperlink" Target="http://pubs.opengroup.org/onlinepubs/7908799/xns/bind.html" TargetMode="External"/><Relationship Id="rId5" Type="http://schemas.openxmlformats.org/officeDocument/2006/relationships/hyperlink" Target="http://pubs.opengroup.org/onlinepubs/7908799/xns/connect.html" TargetMode="External"/><Relationship Id="rId6" Type="http://schemas.openxmlformats.org/officeDocument/2006/relationships/hyperlink" Target="http://pubs.opengroup.org/onlinepubs/7908799/xns/getpeername.html" TargetMode="External"/><Relationship Id="rId7" Type="http://schemas.openxmlformats.org/officeDocument/2006/relationships/hyperlink" Target="http://pubs.opengroup.org/onlinepubs/7908799/xns/getsockname.html" TargetMode="External"/><Relationship Id="rId8" Type="http://schemas.openxmlformats.org/officeDocument/2006/relationships/hyperlink" Target="http://pubs.opengroup.org/onlinepubs/7908799/xns/getsockopt.html" TargetMode="External"/><Relationship Id="rId9" Type="http://schemas.openxmlformats.org/officeDocument/2006/relationships/hyperlink" Target="http://pubs.opengroup.org/onlinepubs/7908799/xns/listen.html" TargetMode="External"/><Relationship Id="rId10" Type="http://schemas.openxmlformats.org/officeDocument/2006/relationships/hyperlink" Target="http://pubs.opengroup.org/onlinepubs/7908799/xns/recv.html" TargetMode="External"/><Relationship Id="rId11" Type="http://schemas.openxmlformats.org/officeDocument/2006/relationships/hyperlink" Target="http://pubs.opengroup.org/onlinepubs/7908799/xns/recvfrom.html" TargetMode="External"/><Relationship Id="rId12" Type="http://schemas.openxmlformats.org/officeDocument/2006/relationships/hyperlink" Target="http://pubs.opengroup.org/onlinepubs/7908799/xns/recvmsg.html" TargetMode="External"/><Relationship Id="rId13" Type="http://schemas.openxmlformats.org/officeDocument/2006/relationships/hyperlink" Target="http://pubs.opengroup.org/onlinepubs/7908799/xns/send.html" TargetMode="External"/><Relationship Id="rId14" Type="http://schemas.openxmlformats.org/officeDocument/2006/relationships/hyperlink" Target="http://pubs.opengroup.org/onlinepubs/7908799/xns/sendmsg.html" TargetMode="External"/><Relationship Id="rId15" Type="http://schemas.openxmlformats.org/officeDocument/2006/relationships/hyperlink" Target="http://pubs.opengroup.org/onlinepubs/7908799/xns/sendto.html" TargetMode="External"/><Relationship Id="rId16" Type="http://schemas.openxmlformats.org/officeDocument/2006/relationships/hyperlink" Target="http://pubs.opengroup.org/onlinepubs/7908799/xns/setsockopt.html" TargetMode="External"/><Relationship Id="rId17" Type="http://schemas.openxmlformats.org/officeDocument/2006/relationships/hyperlink" Target="http://pubs.opengroup.org/onlinepubs/7908799/xns/shutdown.html" TargetMode="External"/><Relationship Id="rId18" Type="http://schemas.openxmlformats.org/officeDocument/2006/relationships/hyperlink" Target="http://pubs.opengroup.org/onlinepubs/7908799/xns/socket.html" TargetMode="External"/><Relationship Id="rId19" Type="http://schemas.openxmlformats.org/officeDocument/2006/relationships/hyperlink" Target="http://pubs.opengroup.org/onlinepubs/7908799/xns/socketpair.html" TargetMode="External"/><Relationship Id="rId20" Type="http://schemas.openxmlformats.org/officeDocument/2006/relationships/hyperlink" Target="http://www.cs.dartmouth.edu/~campbell/cs50/socketprogramming.html"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wasadigi/Teaching-HEIGVD-RES/tree/master/examples/05-DumbHttpClient" TargetMode="External"/><Relationship Id="rId3"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wasadigi/Teaching-HEIGVD-RES/tree/master/examples/05-DumbHttpClient" TargetMode="External"/><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beej.us/guide/bgnet/output/html/multipage/clientserver.html#simpleserver" TargetMode="External"/><Relationship Id="rId3" Type="http://schemas.openxmlformats.org/officeDocument/2006/relationships/image" Target="../media/image2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wasadigi/Teaching-HEIGVD-RES/tree/master/examples/05-DumbHttpClient" TargetMode="External"/><Relationship Id="rId3" Type="http://schemas.openxmlformats.org/officeDocument/2006/relationships/image" Target="../media/image1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wasadigi/Teaching-HEIGVD-RES/tree/master/examples/05-DumbHttpClient" TargetMode="External"/><Relationship Id="rId3"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CP Programming RES, Lecture 2"/>
          <p:cNvSpPr txBox="1"/>
          <p:nvPr>
            <p:ph type="title"/>
          </p:nvPr>
        </p:nvSpPr>
        <p:spPr>
          <a:prstGeom prst="rect">
            <a:avLst/>
          </a:prstGeom>
        </p:spPr>
        <p:txBody>
          <a:bodyPr/>
          <a:lstStyle/>
          <a:p>
            <a:pPr>
              <a:defRPr sz="6400"/>
            </a:pPr>
            <a:r>
              <a:t>TCP Programming</a:t>
            </a:r>
          </a:p>
          <a:p>
            <a:pPr>
              <a:defRPr sz="3000"/>
            </a:pPr>
            <a:r>
              <a:t>RES, Lecture 2</a:t>
            </a:r>
          </a:p>
        </p:txBody>
      </p:sp>
      <p:sp>
        <p:nvSpPr>
          <p:cNvPr id="253" name="Olivier Liechti"/>
          <p:cNvSpPr txBox="1"/>
          <p:nvPr>
            <p:ph type="body" sz="half" idx="1"/>
          </p:nvPr>
        </p:nvSpPr>
        <p:spPr>
          <a:prstGeom prst="rect">
            <a:avLst/>
          </a:prstGeom>
        </p:spPr>
        <p:txBody>
          <a:bodyPr/>
          <a:lstStyle/>
          <a:p>
            <a:pPr/>
            <a:r>
              <a:t>Olivier Liechti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http://www.tcpipguide.com/free/t_IPDatagramGeneralFormat.htm"/>
          <p:cNvSpPr txBox="1"/>
          <p:nvPr/>
        </p:nvSpPr>
        <p:spPr>
          <a:xfrm>
            <a:off x="406400" y="8783067"/>
            <a:ext cx="7315200" cy="3990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sz="2000" u="sng">
                <a:hlinkClick r:id="rId2" invalidUrl="" action="" tgtFrame="" tooltip="" history="1" highlightClick="0" endSnd="0"/>
              </a:defRPr>
            </a:lvl1pPr>
          </a:lstStyle>
          <a:p>
            <a:pPr>
              <a:defRPr u="none"/>
            </a:pPr>
            <a:r>
              <a:rPr u="sng">
                <a:hlinkClick r:id="rId2" invalidUrl="" action="" tgtFrame="" tooltip="" history="1" highlightClick="0" endSnd="0"/>
              </a:rPr>
              <a:t>http://www.tcpipguide.com/free/t_IPDatagramGeneralFormat.htm</a:t>
            </a:r>
          </a:p>
        </p:txBody>
      </p:sp>
      <p:sp>
        <p:nvSpPr>
          <p:cNvPr id="301" name="This can contain a TCP segment, a UDP datagram, or something else."/>
          <p:cNvSpPr txBox="1"/>
          <p:nvPr/>
        </p:nvSpPr>
        <p:spPr>
          <a:xfrm>
            <a:off x="8763775" y="4553967"/>
            <a:ext cx="3771901" cy="1008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000">
                <a:solidFill>
                  <a:srgbClr val="B51A00"/>
                </a:solidFill>
              </a:defRPr>
            </a:lvl1pPr>
          </a:lstStyle>
          <a:p>
            <a:pPr/>
            <a:r>
              <a:t>This can contain a TCP segment, a UDP datagram, or something else.</a:t>
            </a:r>
          </a:p>
        </p:txBody>
      </p:sp>
      <p:pic>
        <p:nvPicPr>
          <p:cNvPr id="302" name="droppedImage.png" descr="droppedImage.png"/>
          <p:cNvPicPr>
            <a:picLocks noChangeAspect="1"/>
          </p:cNvPicPr>
          <p:nvPr/>
        </p:nvPicPr>
        <p:blipFill>
          <a:blip r:embed="rId3">
            <a:extLst/>
          </a:blip>
          <a:stretch>
            <a:fillRect/>
          </a:stretch>
        </p:blipFill>
        <p:spPr>
          <a:xfrm>
            <a:off x="304800" y="1244600"/>
            <a:ext cx="8509000" cy="6858000"/>
          </a:xfrm>
          <a:prstGeom prst="rect">
            <a:avLst/>
          </a:prstGeom>
          <a:ln w="12700">
            <a:miter lim="400000"/>
          </a:ln>
        </p:spPr>
      </p:pic>
      <p:sp>
        <p:nvSpPr>
          <p:cNvPr id="303" name="Line"/>
          <p:cNvSpPr/>
          <p:nvPr/>
        </p:nvSpPr>
        <p:spPr>
          <a:xfrm flipV="1">
            <a:off x="7937500" y="5435598"/>
            <a:ext cx="1803400" cy="419102"/>
          </a:xfrm>
          <a:prstGeom prst="line">
            <a:avLst/>
          </a:prstGeom>
          <a:ln w="254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04" name="If “Data” is a TCP segment, this field has the decimal value “6”. If it is a UDP datagram, this field has the decimal value “17”."/>
          <p:cNvSpPr txBox="1"/>
          <p:nvPr/>
        </p:nvSpPr>
        <p:spPr>
          <a:xfrm>
            <a:off x="8877300" y="1798067"/>
            <a:ext cx="3771900" cy="1313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000">
                <a:solidFill>
                  <a:srgbClr val="B51A00"/>
                </a:solidFill>
              </a:defRPr>
            </a:lvl1pPr>
          </a:lstStyle>
          <a:p>
            <a:pPr/>
            <a:r>
              <a:t>If “Data” is a TCP segment, this field has the decimal value “6”. If it is a UDP datagram, this field has the decimal value “17”.</a:t>
            </a:r>
          </a:p>
        </p:txBody>
      </p:sp>
      <p:sp>
        <p:nvSpPr>
          <p:cNvPr id="305" name="Line"/>
          <p:cNvSpPr/>
          <p:nvPr/>
        </p:nvSpPr>
        <p:spPr>
          <a:xfrm flipV="1">
            <a:off x="3975100" y="2476500"/>
            <a:ext cx="4775200" cy="457200"/>
          </a:xfrm>
          <a:prstGeom prst="line">
            <a:avLst/>
          </a:prstGeom>
          <a:ln w="254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droppedImage.png" descr="droppedImage.png"/>
          <p:cNvPicPr>
            <a:picLocks noChangeAspect="1"/>
          </p:cNvPicPr>
          <p:nvPr/>
        </p:nvPicPr>
        <p:blipFill>
          <a:blip r:embed="rId2">
            <a:extLst/>
          </a:blip>
          <a:stretch>
            <a:fillRect/>
          </a:stretch>
        </p:blipFill>
        <p:spPr>
          <a:xfrm>
            <a:off x="698500" y="914400"/>
            <a:ext cx="8572500" cy="7924800"/>
          </a:xfrm>
          <a:prstGeom prst="rect">
            <a:avLst/>
          </a:prstGeom>
          <a:ln w="12700">
            <a:miter lim="400000"/>
          </a:ln>
        </p:spPr>
      </p:pic>
      <p:sp>
        <p:nvSpPr>
          <p:cNvPr id="308" name="http://www.tcpipguide.com/free/t_TCPMessageSegmentFormat-3.htm"/>
          <p:cNvSpPr txBox="1"/>
          <p:nvPr/>
        </p:nvSpPr>
        <p:spPr>
          <a:xfrm>
            <a:off x="406400" y="9100567"/>
            <a:ext cx="8128000" cy="3990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sz="2000" u="sng">
                <a:hlinkClick r:id="rId3" invalidUrl="" action="" tgtFrame="" tooltip="" history="1" highlightClick="0" endSnd="0"/>
              </a:defRPr>
            </a:lvl1pPr>
          </a:lstStyle>
          <a:p>
            <a:pPr>
              <a:defRPr u="none"/>
            </a:pPr>
            <a:r>
              <a:rPr u="sng">
                <a:hlinkClick r:id="rId3" invalidUrl="" action="" tgtFrame="" tooltip="" history="1" highlightClick="0" endSnd="0"/>
              </a:rPr>
              <a:t>http://www.tcpipguide.com/free/t_TCPMessageSegmentFormat-3.htm</a:t>
            </a:r>
          </a:p>
        </p:txBody>
      </p:sp>
      <p:sp>
        <p:nvSpPr>
          <p:cNvPr id="309" name="The bytes that you write in your java program will be here..."/>
          <p:cNvSpPr txBox="1"/>
          <p:nvPr/>
        </p:nvSpPr>
        <p:spPr>
          <a:xfrm>
            <a:off x="9246375" y="4655567"/>
            <a:ext cx="3771901" cy="703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000">
                <a:solidFill>
                  <a:srgbClr val="B51A00"/>
                </a:solidFill>
              </a:defRPr>
            </a:lvl1pPr>
          </a:lstStyle>
          <a:p>
            <a:pPr/>
            <a:r>
              <a:t>The bytes that you write in your java program will be here...</a:t>
            </a:r>
          </a:p>
        </p:txBody>
      </p:sp>
      <p:sp>
        <p:nvSpPr>
          <p:cNvPr id="310" name="Line"/>
          <p:cNvSpPr/>
          <p:nvPr/>
        </p:nvSpPr>
        <p:spPr>
          <a:xfrm flipV="1">
            <a:off x="7099300" y="5435599"/>
            <a:ext cx="2755900" cy="939802"/>
          </a:xfrm>
          <a:prstGeom prst="line">
            <a:avLst/>
          </a:prstGeom>
          <a:ln w="254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312" name="Example: telnet www.heig-vd.ch 80"/>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rPr>
              <a:t>telnet www.heig-vd.ch 80</a:t>
            </a:r>
          </a:p>
        </p:txBody>
      </p:sp>
      <p:pic>
        <p:nvPicPr>
          <p:cNvPr id="313" name="droppedImage.png" descr="droppedImage.png"/>
          <p:cNvPicPr>
            <a:picLocks noChangeAspect="1"/>
          </p:cNvPicPr>
          <p:nvPr/>
        </p:nvPicPr>
        <p:blipFill>
          <a:blip r:embed="rId2">
            <a:extLst/>
          </a:blip>
          <a:stretch>
            <a:fillRect/>
          </a:stretch>
        </p:blipFill>
        <p:spPr>
          <a:xfrm>
            <a:off x="8039100" y="5416550"/>
            <a:ext cx="3517900" cy="3517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315" name="Example (server): nc -kl 2019…"/>
          <p:cNvSpPr txBox="1"/>
          <p:nvPr>
            <p:ph type="title"/>
          </p:nvPr>
        </p:nvSpPr>
        <p:spPr>
          <a:xfrm>
            <a:off x="571500" y="1943100"/>
            <a:ext cx="11861800" cy="2336800"/>
          </a:xfrm>
          <a:prstGeom prst="rect">
            <a:avLst/>
          </a:prstGeom>
        </p:spPr>
        <p:txBody>
          <a:bodyPr/>
          <a:lstStyle/>
          <a:p>
            <a:pPr>
              <a:defRPr sz="4800"/>
            </a:pPr>
            <a:r>
              <a:t>Example (server): </a:t>
            </a:r>
            <a:r>
              <a:rPr b="1">
                <a:latin typeface="+mn-lt"/>
                <a:ea typeface="+mn-ea"/>
                <a:cs typeface="+mn-cs"/>
                <a:sym typeface="Helvetica Neue"/>
              </a:rPr>
              <a:t>nc -kl 2019</a:t>
            </a:r>
            <a:endParaRPr b="1">
              <a:latin typeface="+mn-lt"/>
              <a:ea typeface="+mn-ea"/>
              <a:cs typeface="+mn-cs"/>
              <a:sym typeface="Helvetica Neue"/>
            </a:endParaRPr>
          </a:p>
          <a:p>
            <a:pPr>
              <a:defRPr sz="4800"/>
            </a:pPr>
            <a:r>
              <a:t>Example (client):  </a:t>
            </a:r>
            <a:r>
              <a:rPr b="1">
                <a:latin typeface="+mn-lt"/>
                <a:ea typeface="+mn-ea"/>
                <a:cs typeface="+mn-cs"/>
                <a:sym typeface="Helvetica Neue"/>
              </a:rPr>
              <a:t>nc localhost 2019</a:t>
            </a:r>
          </a:p>
        </p:txBody>
      </p:sp>
      <p:pic>
        <p:nvPicPr>
          <p:cNvPr id="316" name="droppedImage.png" descr="droppedImage.png"/>
          <p:cNvPicPr>
            <a:picLocks noChangeAspect="1"/>
          </p:cNvPicPr>
          <p:nvPr/>
        </p:nvPicPr>
        <p:blipFill>
          <a:blip r:embed="rId2">
            <a:extLst/>
          </a:blip>
          <a:stretch>
            <a:fillRect/>
          </a:stretch>
        </p:blipFill>
        <p:spPr>
          <a:xfrm>
            <a:off x="8039100" y="5416550"/>
            <a:ext cx="3517900" cy="3517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he Socket API"/>
          <p:cNvSpPr txBox="1"/>
          <p:nvPr>
            <p:ph type="title"/>
          </p:nvPr>
        </p:nvSpPr>
        <p:spPr>
          <a:xfrm>
            <a:off x="571500" y="1219200"/>
            <a:ext cx="11861800" cy="2336800"/>
          </a:xfrm>
          <a:prstGeom prst="rect">
            <a:avLst/>
          </a:prstGeom>
        </p:spPr>
        <p:txBody>
          <a:bodyPr/>
          <a:lstStyle>
            <a:lvl1pPr algn="ctr">
              <a:defRPr sz="6000"/>
            </a:lvl1pPr>
          </a:lstStyle>
          <a:p>
            <a:pPr/>
            <a:r>
              <a:t>The Socket API</a:t>
            </a:r>
          </a:p>
        </p:txBody>
      </p:sp>
      <p:pic>
        <p:nvPicPr>
          <p:cNvPr id="319" name="6985094162.png" descr="6985094162.png"/>
          <p:cNvPicPr>
            <a:picLocks noChangeAspect="1"/>
          </p:cNvPicPr>
          <p:nvPr/>
        </p:nvPicPr>
        <p:blipFill>
          <a:blip r:embed="rId2">
            <a:extLst/>
          </a:blip>
          <a:stretch>
            <a:fillRect/>
          </a:stretch>
        </p:blipFill>
        <p:spPr>
          <a:xfrm>
            <a:off x="3327400" y="3632200"/>
            <a:ext cx="6350000" cy="4229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Network Programming"/>
          <p:cNvSpPr txBox="1"/>
          <p:nvPr>
            <p:ph type="title"/>
          </p:nvPr>
        </p:nvSpPr>
        <p:spPr>
          <a:prstGeom prst="rect">
            <a:avLst/>
          </a:prstGeom>
        </p:spPr>
        <p:txBody>
          <a:bodyPr/>
          <a:lstStyle/>
          <a:p>
            <a:pPr/>
            <a:r>
              <a:t>Network Programming</a:t>
            </a:r>
          </a:p>
        </p:txBody>
      </p:sp>
      <p:sp>
        <p:nvSpPr>
          <p:cNvPr id="322" name="Given a application-level protocol,…"/>
          <p:cNvSpPr txBox="1"/>
          <p:nvPr/>
        </p:nvSpPr>
        <p:spPr>
          <a:xfrm>
            <a:off x="660400" y="2578100"/>
            <a:ext cx="11112500" cy="6464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solidFill>
                  <a:srgbClr val="D6D6D6"/>
                </a:solidFill>
                <a:latin typeface="+mn-lt"/>
                <a:ea typeface="+mn-ea"/>
                <a:cs typeface="+mn-cs"/>
                <a:sym typeface="Helvetica Neue"/>
              </a:defRPr>
            </a:pPr>
            <a:r>
              <a:t>Given a application-level protocol,</a:t>
            </a:r>
          </a:p>
          <a:p>
            <a:pPr>
              <a:defRPr i="1">
                <a:solidFill>
                  <a:srgbClr val="D6D6D6"/>
                </a:solidFill>
                <a:latin typeface="+mn-lt"/>
                <a:ea typeface="+mn-ea"/>
                <a:cs typeface="+mn-cs"/>
                <a:sym typeface="Helvetica Neue"/>
              </a:defRPr>
            </a:pPr>
          </a:p>
          <a:p>
            <a:pPr>
              <a:defRPr i="1">
                <a:solidFill>
                  <a:srgbClr val="D6D6D6"/>
                </a:solidFill>
                <a:latin typeface="+mn-lt"/>
                <a:ea typeface="+mn-ea"/>
                <a:cs typeface="+mn-cs"/>
                <a:sym typeface="Helvetica Neue"/>
              </a:defRPr>
            </a:pPr>
            <a:r>
              <a:t>how can we implement a client and server in a particular programming language?</a:t>
            </a:r>
          </a:p>
          <a:p>
            <a:pPr>
              <a:defRPr i="1">
                <a:latin typeface="+mn-lt"/>
                <a:ea typeface="+mn-ea"/>
                <a:cs typeface="+mn-cs"/>
                <a:sym typeface="Helvetica Neue"/>
              </a:defRPr>
            </a:pPr>
          </a:p>
          <a:p>
            <a:pPr>
              <a:defRPr b="1" i="1">
                <a:latin typeface="+mn-lt"/>
                <a:ea typeface="+mn-ea"/>
                <a:cs typeface="+mn-cs"/>
                <a:sym typeface="Helvetica Neue"/>
              </a:defRPr>
            </a:pPr>
            <a:r>
              <a:t>What abstractions, APIs, libraries are available to help us do that?</a:t>
            </a:r>
          </a:p>
          <a:p>
            <a:pPr>
              <a:defRPr i="1">
                <a:latin typeface="+mn-lt"/>
                <a:ea typeface="+mn-ea"/>
                <a:cs typeface="+mn-cs"/>
                <a:sym typeface="Helvetica Neue"/>
              </a:defRPr>
            </a:pPr>
          </a:p>
          <a:p>
            <a:pPr>
              <a:defRPr i="1">
                <a:solidFill>
                  <a:srgbClr val="D6D6D6"/>
                </a:solidFill>
                <a:latin typeface="+mn-lt"/>
                <a:ea typeface="+mn-ea"/>
                <a:cs typeface="+mn-cs"/>
                <a:sym typeface="Helvetica Neue"/>
              </a:defRPr>
            </a:pPr>
            <a:r>
              <a:t>We know about TCP, UDP and IP. But how can we benefit from these protocols in our code?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22"/>
                                        </p:tgtEl>
                                        <p:attrNameLst>
                                          <p:attrName>style.visibility</p:attrName>
                                        </p:attrNameLst>
                                      </p:cBhvr>
                                      <p:to>
                                        <p:strVal val="visible"/>
                                      </p:to>
                                    </p:set>
                                    <p:anim calcmode="lin" valueType="num">
                                      <p:cBhvr>
                                        <p:cTn id="7" dur="1000" fill="hold"/>
                                        <p:tgtEl>
                                          <p:spTgt spid="322"/>
                                        </p:tgtEl>
                                        <p:attrNameLst>
                                          <p:attrName>ppt_w</p:attrName>
                                        </p:attrNameLst>
                                      </p:cBhvr>
                                      <p:tavLst>
                                        <p:tav tm="0">
                                          <p:val>
                                            <p:fltVal val="0"/>
                                          </p:val>
                                        </p:tav>
                                        <p:tav tm="100000">
                                          <p:val>
                                            <p:strVal val="#ppt_w"/>
                                          </p:val>
                                        </p:tav>
                                      </p:tavLst>
                                    </p:anim>
                                    <p:anim calcmode="lin" valueType="num">
                                      <p:cBhvr>
                                        <p:cTn id="8" dur="1000" fill="hold"/>
                                        <p:tgtEl>
                                          <p:spTgt spid="3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he Socket API"/>
          <p:cNvSpPr txBox="1"/>
          <p:nvPr>
            <p:ph type="title"/>
          </p:nvPr>
        </p:nvSpPr>
        <p:spPr>
          <a:prstGeom prst="rect">
            <a:avLst/>
          </a:prstGeom>
        </p:spPr>
        <p:txBody>
          <a:bodyPr/>
          <a:lstStyle/>
          <a:p>
            <a:pPr/>
            <a:r>
              <a:t>The Socket API</a:t>
            </a:r>
          </a:p>
        </p:txBody>
      </p:sp>
      <p:sp>
        <p:nvSpPr>
          <p:cNvPr id="325" name="The Socket API is a standard interface, which defines data structures and functions for writing client-server applications.…"/>
          <p:cNvSpPr txBox="1"/>
          <p:nvPr>
            <p:ph type="body" idx="1"/>
          </p:nvPr>
        </p:nvSpPr>
        <p:spPr>
          <a:prstGeom prst="rect">
            <a:avLst/>
          </a:prstGeom>
        </p:spPr>
        <p:txBody>
          <a:bodyPr>
            <a:normAutofit fontScale="100000" lnSpcReduction="0"/>
          </a:bodyPr>
          <a:lstStyle/>
          <a:p>
            <a:pPr/>
            <a:r>
              <a:t>The Socket API is a </a:t>
            </a:r>
            <a:r>
              <a:rPr b="1"/>
              <a:t>standard interface</a:t>
            </a:r>
            <a:r>
              <a:t>, which defines </a:t>
            </a:r>
            <a:r>
              <a:rPr b="1"/>
              <a:t>data structures</a:t>
            </a:r>
            <a:r>
              <a:t> and </a:t>
            </a:r>
            <a:r>
              <a:rPr b="1"/>
              <a:t>functions</a:t>
            </a:r>
            <a:r>
              <a:t> for writing client-server applications.</a:t>
            </a:r>
          </a:p>
          <a:p>
            <a:pPr/>
            <a:r>
              <a:t>It has originally been developed in the context of the Unix operating system and specified as a C API. </a:t>
            </a:r>
          </a:p>
          <a:p>
            <a:pPr/>
            <a:r>
              <a:t>It is now available </a:t>
            </a:r>
            <a:r>
              <a:rPr b="1"/>
              <a:t>across nearly all operating systems and programming environments</a:t>
            </a:r>
            <a:r>
              <a:t>.  </a:t>
            </a:r>
          </a:p>
        </p:txBody>
      </p:sp>
      <p:sp>
        <p:nvSpPr>
          <p:cNvPr id="326" name="&lt;sys/socket.h&gt;"/>
          <p:cNvSpPr txBox="1"/>
          <p:nvPr/>
        </p:nvSpPr>
        <p:spPr>
          <a:xfrm>
            <a:off x="2921000" y="6844506"/>
            <a:ext cx="6370638" cy="9151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l" defTabSz="457200">
              <a:defRPr sz="6400">
                <a:solidFill>
                  <a:srgbClr val="831100"/>
                </a:solidFill>
                <a:latin typeface="Consolas"/>
                <a:ea typeface="Consolas"/>
                <a:cs typeface="Consolas"/>
                <a:sym typeface="Consolas"/>
              </a:defRPr>
            </a:lvl1pPr>
          </a:lstStyle>
          <a:p>
            <a:pPr/>
            <a:r>
              <a:t>&lt;sys/socket.h&gt;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1000" fill="hold"/>
                                        <p:tgtEl>
                                          <p:spTgt spid="326"/>
                                        </p:tgtEl>
                                        <p:attrNameLst>
                                          <p:attrName>ppt_w</p:attrName>
                                        </p:attrNameLst>
                                      </p:cBhvr>
                                      <p:tavLst>
                                        <p:tav tm="0">
                                          <p:val>
                                            <p:fltVal val="0"/>
                                          </p:val>
                                        </p:tav>
                                        <p:tav tm="100000">
                                          <p:val>
                                            <p:strVal val="#ppt_w"/>
                                          </p:val>
                                        </p:tav>
                                      </p:tavLst>
                                    </p:anim>
                                    <p:anim calcmode="lin" valueType="num">
                                      <p:cBhvr>
                                        <p:cTn id="8" dur="1000" fill="hold"/>
                                        <p:tgtEl>
                                          <p:spTgt spid="3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droppedImage.png" descr="droppedImage.png"/>
          <p:cNvPicPr>
            <a:picLocks noChangeAspect="1"/>
          </p:cNvPicPr>
          <p:nvPr/>
        </p:nvPicPr>
        <p:blipFill>
          <a:blip r:embed="rId2">
            <a:extLst/>
          </a:blip>
          <a:stretch>
            <a:fillRect/>
          </a:stretch>
        </p:blipFill>
        <p:spPr>
          <a:xfrm>
            <a:off x="6731000" y="1790700"/>
            <a:ext cx="6108700" cy="7914281"/>
          </a:xfrm>
          <a:prstGeom prst="rect">
            <a:avLst/>
          </a:prstGeom>
          <a:ln w="12700">
            <a:miter lim="400000"/>
          </a:ln>
        </p:spPr>
      </p:pic>
      <p:sp>
        <p:nvSpPr>
          <p:cNvPr id="329" name="int     accept(int socket, struct sockaddr *address,…"/>
          <p:cNvSpPr txBox="1"/>
          <p:nvPr/>
        </p:nvSpPr>
        <p:spPr>
          <a:xfrm>
            <a:off x="304800" y="431800"/>
            <a:ext cx="9283700" cy="576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defTabSz="457200">
              <a:defRPr sz="1400">
                <a:latin typeface="Consolas"/>
                <a:ea typeface="Consolas"/>
                <a:cs typeface="Consolas"/>
                <a:sym typeface="Consolas"/>
              </a:defRPr>
            </a:pPr>
            <a:r>
              <a:t>int     </a:t>
            </a:r>
            <a:r>
              <a:rPr u="sng">
                <a:solidFill>
                  <a:srgbClr val="0000EE"/>
                </a:solidFill>
                <a:hlinkClick r:id="rId3" invalidUrl="" action="" tgtFrame="" tooltip="" history="1" highlightClick="0" endSnd="0"/>
              </a:rPr>
              <a:t>accept</a:t>
            </a:r>
            <a:r>
              <a:t>(int </a:t>
            </a:r>
            <a:r>
              <a:rPr i="1"/>
              <a:t>socket</a:t>
            </a:r>
            <a:r>
              <a:t>, struct sockaddr *</a:t>
            </a:r>
            <a:r>
              <a:rPr i="1"/>
              <a:t>address</a:t>
            </a:r>
            <a:r>
              <a:t>,</a:t>
            </a:r>
          </a:p>
          <a:p>
            <a:pPr algn="l" defTabSz="457200">
              <a:defRPr sz="1400">
                <a:latin typeface="Consolas"/>
                <a:ea typeface="Consolas"/>
                <a:cs typeface="Consolas"/>
                <a:sym typeface="Consolas"/>
              </a:defRPr>
            </a:pPr>
            <a:r>
              <a:t>             socklen_t </a:t>
            </a:r>
            <a:r>
              <a:rPr i="1"/>
              <a:t>*address_len</a:t>
            </a:r>
            <a:r>
              <a:t>);</a:t>
            </a:r>
          </a:p>
          <a:p>
            <a:pPr algn="l" defTabSz="457200">
              <a:defRPr sz="1400">
                <a:latin typeface="Consolas"/>
                <a:ea typeface="Consolas"/>
                <a:cs typeface="Consolas"/>
                <a:sym typeface="Consolas"/>
              </a:defRPr>
            </a:pPr>
            <a:r>
              <a:t>int     </a:t>
            </a:r>
            <a:r>
              <a:rPr u="sng">
                <a:solidFill>
                  <a:srgbClr val="0000EE"/>
                </a:solidFill>
                <a:hlinkClick r:id="rId4" invalidUrl="" action="" tgtFrame="" tooltip="" history="1" highlightClick="0" endSnd="0"/>
              </a:rPr>
              <a:t>bind</a:t>
            </a:r>
            <a:r>
              <a:t>(int </a:t>
            </a:r>
            <a:r>
              <a:rPr i="1"/>
              <a:t>socket</a:t>
            </a:r>
            <a:r>
              <a:t>, const struct sockaddr *</a:t>
            </a:r>
            <a:r>
              <a:rPr i="1"/>
              <a:t>address</a:t>
            </a:r>
            <a:r>
              <a:t>,</a:t>
            </a:r>
          </a:p>
          <a:p>
            <a:pPr algn="l" defTabSz="457200">
              <a:defRPr sz="1400">
                <a:latin typeface="Consolas"/>
                <a:ea typeface="Consolas"/>
                <a:cs typeface="Consolas"/>
                <a:sym typeface="Consolas"/>
              </a:defRPr>
            </a:pPr>
            <a:r>
              <a:t>             socklen_t </a:t>
            </a:r>
            <a:r>
              <a:rPr i="1"/>
              <a:t>address_len</a:t>
            </a:r>
            <a:r>
              <a:t>);</a:t>
            </a:r>
          </a:p>
          <a:p>
            <a:pPr algn="l" defTabSz="457200">
              <a:defRPr sz="1400">
                <a:latin typeface="Consolas"/>
                <a:ea typeface="Consolas"/>
                <a:cs typeface="Consolas"/>
                <a:sym typeface="Consolas"/>
              </a:defRPr>
            </a:pPr>
            <a:r>
              <a:t>int     </a:t>
            </a:r>
            <a:r>
              <a:rPr u="sng">
                <a:solidFill>
                  <a:srgbClr val="0000EE"/>
                </a:solidFill>
                <a:hlinkClick r:id="rId5" invalidUrl="" action="" tgtFrame="" tooltip="" history="1" highlightClick="0" endSnd="0"/>
              </a:rPr>
              <a:t>connect</a:t>
            </a:r>
            <a:r>
              <a:t>(int </a:t>
            </a:r>
            <a:r>
              <a:rPr i="1"/>
              <a:t>socket</a:t>
            </a:r>
            <a:r>
              <a:t>, const struct sockaddr *</a:t>
            </a:r>
            <a:r>
              <a:rPr i="1"/>
              <a:t>address</a:t>
            </a:r>
            <a:r>
              <a:t>,</a:t>
            </a:r>
          </a:p>
          <a:p>
            <a:pPr algn="l" defTabSz="457200">
              <a:defRPr sz="1400">
                <a:latin typeface="Consolas"/>
                <a:ea typeface="Consolas"/>
                <a:cs typeface="Consolas"/>
                <a:sym typeface="Consolas"/>
              </a:defRPr>
            </a:pPr>
            <a:r>
              <a:t>             socklen_t </a:t>
            </a:r>
            <a:r>
              <a:rPr i="1"/>
              <a:t>address_len</a:t>
            </a:r>
            <a:r>
              <a:t>);</a:t>
            </a:r>
          </a:p>
          <a:p>
            <a:pPr algn="l" defTabSz="457200">
              <a:defRPr sz="1400">
                <a:latin typeface="Consolas"/>
                <a:ea typeface="Consolas"/>
                <a:cs typeface="Consolas"/>
                <a:sym typeface="Consolas"/>
              </a:defRPr>
            </a:pPr>
            <a:r>
              <a:t>int     </a:t>
            </a:r>
            <a:r>
              <a:rPr u="sng">
                <a:solidFill>
                  <a:srgbClr val="0000EE"/>
                </a:solidFill>
                <a:hlinkClick r:id="rId6" invalidUrl="" action="" tgtFrame="" tooltip="" history="1" highlightClick="0" endSnd="0"/>
              </a:rPr>
              <a:t>getpeername</a:t>
            </a:r>
            <a:r>
              <a:t>(int </a:t>
            </a:r>
            <a:r>
              <a:rPr i="1"/>
              <a:t>socket</a:t>
            </a:r>
            <a:r>
              <a:t>, struct sockaddr *</a:t>
            </a:r>
            <a:r>
              <a:rPr i="1"/>
              <a:t>address</a:t>
            </a:r>
            <a:r>
              <a:t>,</a:t>
            </a:r>
          </a:p>
          <a:p>
            <a:pPr algn="l" defTabSz="457200">
              <a:defRPr sz="1400">
                <a:latin typeface="Consolas"/>
                <a:ea typeface="Consolas"/>
                <a:cs typeface="Consolas"/>
                <a:sym typeface="Consolas"/>
              </a:defRPr>
            </a:pPr>
            <a:r>
              <a:t>             socklen_t *</a:t>
            </a:r>
            <a:r>
              <a:rPr i="1"/>
              <a:t>address_len</a:t>
            </a:r>
            <a:r>
              <a:t>);</a:t>
            </a:r>
          </a:p>
          <a:p>
            <a:pPr algn="l" defTabSz="457200">
              <a:defRPr sz="1400">
                <a:latin typeface="Consolas"/>
                <a:ea typeface="Consolas"/>
                <a:cs typeface="Consolas"/>
                <a:sym typeface="Consolas"/>
              </a:defRPr>
            </a:pPr>
            <a:r>
              <a:t>int     </a:t>
            </a:r>
            <a:r>
              <a:rPr u="sng">
                <a:solidFill>
                  <a:srgbClr val="0000EE"/>
                </a:solidFill>
                <a:hlinkClick r:id="rId7" invalidUrl="" action="" tgtFrame="" tooltip="" history="1" highlightClick="0" endSnd="0"/>
              </a:rPr>
              <a:t>getsockname</a:t>
            </a:r>
            <a:r>
              <a:t>(int </a:t>
            </a:r>
            <a:r>
              <a:rPr i="1"/>
              <a:t>socket</a:t>
            </a:r>
            <a:r>
              <a:t>, struct sockaddr *</a:t>
            </a:r>
            <a:r>
              <a:rPr i="1"/>
              <a:t>address</a:t>
            </a:r>
            <a:r>
              <a:t>,</a:t>
            </a:r>
          </a:p>
          <a:p>
            <a:pPr algn="l" defTabSz="457200">
              <a:defRPr sz="1400">
                <a:latin typeface="Consolas"/>
                <a:ea typeface="Consolas"/>
                <a:cs typeface="Consolas"/>
                <a:sym typeface="Consolas"/>
              </a:defRPr>
            </a:pPr>
            <a:r>
              <a:t>             socklen_t *</a:t>
            </a:r>
            <a:r>
              <a:rPr i="1"/>
              <a:t>address_len</a:t>
            </a:r>
            <a:r>
              <a:t>);</a:t>
            </a:r>
          </a:p>
          <a:p>
            <a:pPr algn="l" defTabSz="457200">
              <a:defRPr sz="1400">
                <a:latin typeface="Consolas"/>
                <a:ea typeface="Consolas"/>
                <a:cs typeface="Consolas"/>
                <a:sym typeface="Consolas"/>
              </a:defRPr>
            </a:pPr>
            <a:r>
              <a:t>int     </a:t>
            </a:r>
            <a:r>
              <a:rPr u="sng">
                <a:solidFill>
                  <a:srgbClr val="0000EE"/>
                </a:solidFill>
                <a:hlinkClick r:id="rId8" invalidUrl="" action="" tgtFrame="" tooltip="" history="1" highlightClick="0" endSnd="0"/>
              </a:rPr>
              <a:t>getsockopt</a:t>
            </a:r>
            <a:r>
              <a:t>(int </a:t>
            </a:r>
            <a:r>
              <a:rPr i="1"/>
              <a:t>socket</a:t>
            </a:r>
            <a:r>
              <a:t>, int </a:t>
            </a:r>
            <a:r>
              <a:rPr i="1"/>
              <a:t>level</a:t>
            </a:r>
            <a:r>
              <a:t>, int </a:t>
            </a:r>
            <a:r>
              <a:rPr i="1"/>
              <a:t>option_name</a:t>
            </a:r>
            <a:r>
              <a:t>,</a:t>
            </a:r>
          </a:p>
          <a:p>
            <a:pPr algn="l" defTabSz="457200">
              <a:defRPr sz="1400">
                <a:latin typeface="Consolas"/>
                <a:ea typeface="Consolas"/>
                <a:cs typeface="Consolas"/>
                <a:sym typeface="Consolas"/>
              </a:defRPr>
            </a:pPr>
            <a:r>
              <a:t>             void *</a:t>
            </a:r>
            <a:r>
              <a:rPr i="1"/>
              <a:t>option_value</a:t>
            </a:r>
            <a:r>
              <a:t>, socklen_t *</a:t>
            </a:r>
            <a:r>
              <a:rPr i="1"/>
              <a:t>option_len</a:t>
            </a:r>
            <a:r>
              <a:t>);</a:t>
            </a:r>
          </a:p>
          <a:p>
            <a:pPr algn="l" defTabSz="457200">
              <a:defRPr sz="1400">
                <a:latin typeface="Consolas"/>
                <a:ea typeface="Consolas"/>
                <a:cs typeface="Consolas"/>
                <a:sym typeface="Consolas"/>
              </a:defRPr>
            </a:pPr>
            <a:r>
              <a:t>int     </a:t>
            </a:r>
            <a:r>
              <a:rPr u="sng">
                <a:solidFill>
                  <a:srgbClr val="0000EE"/>
                </a:solidFill>
                <a:hlinkClick r:id="rId9" invalidUrl="" action="" tgtFrame="" tooltip="" history="1" highlightClick="0" endSnd="0"/>
              </a:rPr>
              <a:t>listen</a:t>
            </a:r>
            <a:r>
              <a:t>(int </a:t>
            </a:r>
            <a:r>
              <a:rPr i="1"/>
              <a:t>socket</a:t>
            </a:r>
            <a:r>
              <a:t>, int </a:t>
            </a:r>
            <a:r>
              <a:rPr i="1"/>
              <a:t>backlog</a:t>
            </a:r>
            <a:r>
              <a:t>);</a:t>
            </a:r>
          </a:p>
          <a:p>
            <a:pPr algn="l" defTabSz="457200">
              <a:defRPr sz="1400">
                <a:latin typeface="Consolas"/>
                <a:ea typeface="Consolas"/>
                <a:cs typeface="Consolas"/>
                <a:sym typeface="Consolas"/>
              </a:defRPr>
            </a:pPr>
            <a:r>
              <a:t>ssize_t </a:t>
            </a:r>
            <a:r>
              <a:rPr u="sng">
                <a:solidFill>
                  <a:srgbClr val="0000EE"/>
                </a:solidFill>
                <a:hlinkClick r:id="rId10" invalidUrl="" action="" tgtFrame="" tooltip="" history="1" highlightClick="0" endSnd="0"/>
              </a:rPr>
              <a:t>recv</a:t>
            </a:r>
            <a:r>
              <a:t>(int </a:t>
            </a:r>
            <a:r>
              <a:rPr i="1"/>
              <a:t>socket</a:t>
            </a:r>
            <a:r>
              <a:t>, void *</a:t>
            </a:r>
            <a:r>
              <a:rPr i="1"/>
              <a:t>buffer</a:t>
            </a:r>
            <a:r>
              <a:t>, size_t </a:t>
            </a:r>
            <a:r>
              <a:rPr i="1"/>
              <a:t>length</a:t>
            </a:r>
            <a:r>
              <a:t>, int </a:t>
            </a:r>
            <a:r>
              <a:rPr i="1"/>
              <a:t>flags</a:t>
            </a:r>
            <a:r>
              <a:t>);</a:t>
            </a:r>
          </a:p>
          <a:p>
            <a:pPr algn="l" defTabSz="457200">
              <a:defRPr sz="1400">
                <a:latin typeface="Consolas"/>
                <a:ea typeface="Consolas"/>
                <a:cs typeface="Consolas"/>
                <a:sym typeface="Consolas"/>
              </a:defRPr>
            </a:pPr>
            <a:r>
              <a:t>ssize_t </a:t>
            </a:r>
            <a:r>
              <a:rPr u="sng">
                <a:solidFill>
                  <a:srgbClr val="0000EE"/>
                </a:solidFill>
                <a:hlinkClick r:id="rId11" invalidUrl="" action="" tgtFrame="" tooltip="" history="1" highlightClick="0" endSnd="0"/>
              </a:rPr>
              <a:t>recvfrom</a:t>
            </a:r>
            <a:r>
              <a:t>(int </a:t>
            </a:r>
            <a:r>
              <a:rPr i="1"/>
              <a:t>socket</a:t>
            </a:r>
            <a:r>
              <a:t>, void *</a:t>
            </a:r>
            <a:r>
              <a:rPr i="1"/>
              <a:t>buffer</a:t>
            </a:r>
            <a:r>
              <a:t>, size_t </a:t>
            </a:r>
            <a:r>
              <a:rPr i="1"/>
              <a:t>length</a:t>
            </a:r>
            <a:r>
              <a:t>,</a:t>
            </a:r>
          </a:p>
          <a:p>
            <a:pPr algn="l" defTabSz="457200">
              <a:defRPr sz="1400">
                <a:latin typeface="Consolas"/>
                <a:ea typeface="Consolas"/>
                <a:cs typeface="Consolas"/>
                <a:sym typeface="Consolas"/>
              </a:defRPr>
            </a:pPr>
            <a:r>
              <a:t>             int </a:t>
            </a:r>
            <a:r>
              <a:rPr i="1"/>
              <a:t>flags</a:t>
            </a:r>
            <a:r>
              <a:t>, struct sockaddr *</a:t>
            </a:r>
            <a:r>
              <a:rPr i="1"/>
              <a:t>address</a:t>
            </a:r>
            <a:r>
              <a:t>, socklen_t *</a:t>
            </a:r>
            <a:r>
              <a:rPr i="1"/>
              <a:t>address_len</a:t>
            </a:r>
            <a:r>
              <a:t>);</a:t>
            </a:r>
          </a:p>
          <a:p>
            <a:pPr algn="l" defTabSz="457200">
              <a:defRPr sz="1400">
                <a:latin typeface="Consolas"/>
                <a:ea typeface="Consolas"/>
                <a:cs typeface="Consolas"/>
                <a:sym typeface="Consolas"/>
              </a:defRPr>
            </a:pPr>
            <a:r>
              <a:t>ssize_t </a:t>
            </a:r>
            <a:r>
              <a:rPr u="sng">
                <a:solidFill>
                  <a:srgbClr val="0000EE"/>
                </a:solidFill>
                <a:hlinkClick r:id="rId12" invalidUrl="" action="" tgtFrame="" tooltip="" history="1" highlightClick="0" endSnd="0"/>
              </a:rPr>
              <a:t>recvmsg</a:t>
            </a:r>
            <a:r>
              <a:t>(int </a:t>
            </a:r>
            <a:r>
              <a:rPr i="1"/>
              <a:t>socket</a:t>
            </a:r>
            <a:r>
              <a:t>, struct msghdr *</a:t>
            </a:r>
            <a:r>
              <a:rPr i="1"/>
              <a:t>message</a:t>
            </a:r>
            <a:r>
              <a:t>, int </a:t>
            </a:r>
            <a:r>
              <a:rPr i="1"/>
              <a:t>flags</a:t>
            </a:r>
            <a:r>
              <a:t>);</a:t>
            </a:r>
          </a:p>
          <a:p>
            <a:pPr algn="l" defTabSz="457200">
              <a:defRPr sz="1400">
                <a:latin typeface="Consolas"/>
                <a:ea typeface="Consolas"/>
                <a:cs typeface="Consolas"/>
                <a:sym typeface="Consolas"/>
              </a:defRPr>
            </a:pPr>
            <a:r>
              <a:t>ssize_t </a:t>
            </a:r>
            <a:r>
              <a:rPr u="sng">
                <a:solidFill>
                  <a:srgbClr val="0000EE"/>
                </a:solidFill>
                <a:hlinkClick r:id="rId13" invalidUrl="" action="" tgtFrame="" tooltip="" history="1" highlightClick="0" endSnd="0"/>
              </a:rPr>
              <a:t>send</a:t>
            </a:r>
            <a:r>
              <a:t>(int </a:t>
            </a:r>
            <a:r>
              <a:rPr i="1"/>
              <a:t>socket</a:t>
            </a:r>
            <a:r>
              <a:t>, const void *</a:t>
            </a:r>
            <a:r>
              <a:rPr i="1"/>
              <a:t>message</a:t>
            </a:r>
            <a:r>
              <a:t>, size_t </a:t>
            </a:r>
            <a:r>
              <a:rPr i="1"/>
              <a:t>length</a:t>
            </a:r>
            <a:r>
              <a:t>, int </a:t>
            </a:r>
            <a:r>
              <a:rPr i="1"/>
              <a:t>flags</a:t>
            </a:r>
            <a:r>
              <a:t>);</a:t>
            </a:r>
          </a:p>
          <a:p>
            <a:pPr algn="l" defTabSz="457200">
              <a:defRPr sz="1400">
                <a:latin typeface="Consolas"/>
                <a:ea typeface="Consolas"/>
                <a:cs typeface="Consolas"/>
                <a:sym typeface="Consolas"/>
              </a:defRPr>
            </a:pPr>
            <a:r>
              <a:t>ssize_t </a:t>
            </a:r>
            <a:r>
              <a:rPr u="sng">
                <a:solidFill>
                  <a:srgbClr val="0000EE"/>
                </a:solidFill>
                <a:hlinkClick r:id="rId14" invalidUrl="" action="" tgtFrame="" tooltip="" history="1" highlightClick="0" endSnd="0"/>
              </a:rPr>
              <a:t>sendmsg</a:t>
            </a:r>
            <a:r>
              <a:t>(int </a:t>
            </a:r>
            <a:r>
              <a:rPr i="1"/>
              <a:t>socket</a:t>
            </a:r>
            <a:r>
              <a:t>, const struct msghdr *</a:t>
            </a:r>
            <a:r>
              <a:rPr i="1"/>
              <a:t>message</a:t>
            </a:r>
            <a:r>
              <a:t>, int </a:t>
            </a:r>
            <a:r>
              <a:rPr i="1"/>
              <a:t>flags</a:t>
            </a:r>
            <a:r>
              <a:t>);</a:t>
            </a:r>
          </a:p>
          <a:p>
            <a:pPr algn="l" defTabSz="457200">
              <a:defRPr sz="1400">
                <a:latin typeface="Consolas"/>
                <a:ea typeface="Consolas"/>
                <a:cs typeface="Consolas"/>
                <a:sym typeface="Consolas"/>
              </a:defRPr>
            </a:pPr>
            <a:r>
              <a:t>ssize_t </a:t>
            </a:r>
            <a:r>
              <a:rPr u="sng">
                <a:solidFill>
                  <a:srgbClr val="0000EE"/>
                </a:solidFill>
                <a:hlinkClick r:id="rId15" invalidUrl="" action="" tgtFrame="" tooltip="" history="1" highlightClick="0" endSnd="0"/>
              </a:rPr>
              <a:t>sendto</a:t>
            </a:r>
            <a:r>
              <a:t>(int </a:t>
            </a:r>
            <a:r>
              <a:rPr i="1"/>
              <a:t>socket</a:t>
            </a:r>
            <a:r>
              <a:t>, const void *</a:t>
            </a:r>
            <a:r>
              <a:rPr i="1"/>
              <a:t>message</a:t>
            </a:r>
            <a:r>
              <a:t>, size_t </a:t>
            </a:r>
            <a:r>
              <a:rPr i="1"/>
              <a:t>length</a:t>
            </a:r>
            <a:r>
              <a:t>, int </a:t>
            </a:r>
            <a:r>
              <a:rPr i="1"/>
              <a:t>flags</a:t>
            </a:r>
            <a:r>
              <a:t>,</a:t>
            </a:r>
          </a:p>
          <a:p>
            <a:pPr algn="l" defTabSz="457200">
              <a:defRPr sz="1400">
                <a:latin typeface="Consolas"/>
                <a:ea typeface="Consolas"/>
                <a:cs typeface="Consolas"/>
                <a:sym typeface="Consolas"/>
              </a:defRPr>
            </a:pPr>
            <a:r>
              <a:t>             const struct sockaddr *</a:t>
            </a:r>
            <a:r>
              <a:rPr i="1"/>
              <a:t>dest_addr</a:t>
            </a:r>
            <a:r>
              <a:t>, socklen_t </a:t>
            </a:r>
            <a:r>
              <a:rPr i="1"/>
              <a:t>dest_len</a:t>
            </a:r>
            <a:r>
              <a:t>);</a:t>
            </a:r>
          </a:p>
          <a:p>
            <a:pPr algn="l" defTabSz="457200">
              <a:defRPr sz="1400">
                <a:latin typeface="Consolas"/>
                <a:ea typeface="Consolas"/>
                <a:cs typeface="Consolas"/>
                <a:sym typeface="Consolas"/>
              </a:defRPr>
            </a:pPr>
            <a:r>
              <a:t>int     </a:t>
            </a:r>
            <a:r>
              <a:rPr u="sng">
                <a:solidFill>
                  <a:srgbClr val="0000EE"/>
                </a:solidFill>
                <a:hlinkClick r:id="rId16" invalidUrl="" action="" tgtFrame="" tooltip="" history="1" highlightClick="0" endSnd="0"/>
              </a:rPr>
              <a:t>setsockopt</a:t>
            </a:r>
            <a:r>
              <a:t>(int </a:t>
            </a:r>
            <a:r>
              <a:rPr i="1"/>
              <a:t>socket</a:t>
            </a:r>
            <a:r>
              <a:t>, int </a:t>
            </a:r>
            <a:r>
              <a:rPr i="1"/>
              <a:t>level</a:t>
            </a:r>
            <a:r>
              <a:t>, int </a:t>
            </a:r>
            <a:r>
              <a:rPr i="1"/>
              <a:t>option_name</a:t>
            </a:r>
            <a:r>
              <a:t>,</a:t>
            </a:r>
          </a:p>
          <a:p>
            <a:pPr algn="l" defTabSz="457200">
              <a:defRPr sz="1400">
                <a:latin typeface="Consolas"/>
                <a:ea typeface="Consolas"/>
                <a:cs typeface="Consolas"/>
                <a:sym typeface="Consolas"/>
              </a:defRPr>
            </a:pPr>
            <a:r>
              <a:t>             const void *</a:t>
            </a:r>
            <a:r>
              <a:rPr i="1"/>
              <a:t>option_value</a:t>
            </a:r>
            <a:r>
              <a:t>, socklen_t </a:t>
            </a:r>
            <a:r>
              <a:rPr i="1"/>
              <a:t>option_len</a:t>
            </a:r>
            <a:r>
              <a:t>);</a:t>
            </a:r>
          </a:p>
          <a:p>
            <a:pPr algn="l" defTabSz="457200">
              <a:defRPr sz="1400">
                <a:latin typeface="Consolas"/>
                <a:ea typeface="Consolas"/>
                <a:cs typeface="Consolas"/>
                <a:sym typeface="Consolas"/>
              </a:defRPr>
            </a:pPr>
            <a:r>
              <a:t>int     </a:t>
            </a:r>
            <a:r>
              <a:rPr u="sng">
                <a:solidFill>
                  <a:srgbClr val="0000EE"/>
                </a:solidFill>
                <a:hlinkClick r:id="rId17" invalidUrl="" action="" tgtFrame="" tooltip="" history="1" highlightClick="0" endSnd="0"/>
              </a:rPr>
              <a:t>shutdown</a:t>
            </a:r>
            <a:r>
              <a:t>(int </a:t>
            </a:r>
            <a:r>
              <a:rPr i="1"/>
              <a:t>socket</a:t>
            </a:r>
            <a:r>
              <a:t>, int </a:t>
            </a:r>
            <a:r>
              <a:rPr i="1"/>
              <a:t>how</a:t>
            </a:r>
            <a:r>
              <a:t>);</a:t>
            </a:r>
          </a:p>
          <a:p>
            <a:pPr algn="l" defTabSz="457200">
              <a:defRPr sz="1400">
                <a:latin typeface="Consolas"/>
                <a:ea typeface="Consolas"/>
                <a:cs typeface="Consolas"/>
                <a:sym typeface="Consolas"/>
              </a:defRPr>
            </a:pPr>
            <a:r>
              <a:t>int     </a:t>
            </a:r>
            <a:r>
              <a:rPr u="sng">
                <a:solidFill>
                  <a:srgbClr val="0000EE"/>
                </a:solidFill>
                <a:hlinkClick r:id="rId18" invalidUrl="" action="" tgtFrame="" tooltip="" history="1" highlightClick="0" endSnd="0"/>
              </a:rPr>
              <a:t>socket</a:t>
            </a:r>
            <a:r>
              <a:t>(int </a:t>
            </a:r>
            <a:r>
              <a:rPr i="1"/>
              <a:t>domain</a:t>
            </a:r>
            <a:r>
              <a:t>, int </a:t>
            </a:r>
            <a:r>
              <a:rPr i="1"/>
              <a:t>type</a:t>
            </a:r>
            <a:r>
              <a:t>, int </a:t>
            </a:r>
            <a:r>
              <a:rPr i="1"/>
              <a:t>protocol</a:t>
            </a:r>
            <a:r>
              <a:t>);</a:t>
            </a:r>
          </a:p>
          <a:p>
            <a:pPr algn="l" defTabSz="457200">
              <a:defRPr sz="1400">
                <a:latin typeface="Consolas"/>
                <a:ea typeface="Consolas"/>
                <a:cs typeface="Consolas"/>
                <a:sym typeface="Consolas"/>
              </a:defRPr>
            </a:pPr>
            <a:r>
              <a:t>int     </a:t>
            </a:r>
            <a:r>
              <a:rPr u="sng">
                <a:solidFill>
                  <a:srgbClr val="0000EE"/>
                </a:solidFill>
                <a:hlinkClick r:id="rId19" invalidUrl="" action="" tgtFrame="" tooltip="" history="1" highlightClick="0" endSnd="0"/>
              </a:rPr>
              <a:t>socketpair</a:t>
            </a:r>
            <a:r>
              <a:t>(int </a:t>
            </a:r>
            <a:r>
              <a:rPr i="1"/>
              <a:t>domain</a:t>
            </a:r>
            <a:r>
              <a:t>, int </a:t>
            </a:r>
            <a:r>
              <a:rPr i="1"/>
              <a:t>type</a:t>
            </a:r>
            <a:r>
              <a:t>, int </a:t>
            </a:r>
            <a:r>
              <a:rPr i="1"/>
              <a:t>protocol</a:t>
            </a:r>
            <a:r>
              <a:t>,</a:t>
            </a:r>
          </a:p>
          <a:p>
            <a:pPr algn="l" defTabSz="457200">
              <a:defRPr sz="1400">
                <a:latin typeface="Consolas"/>
                <a:ea typeface="Consolas"/>
                <a:cs typeface="Consolas"/>
                <a:sym typeface="Consolas"/>
              </a:defRPr>
            </a:pPr>
            <a:r>
              <a:t>             int </a:t>
            </a:r>
            <a:r>
              <a:rPr i="1"/>
              <a:t>socket_vector</a:t>
            </a:r>
            <a:r>
              <a:t>[2]);</a:t>
            </a:r>
          </a:p>
        </p:txBody>
      </p:sp>
      <p:sp>
        <p:nvSpPr>
          <p:cNvPr id="330" name="http://www.cs.dartmouth.edu/~campbell/cs50/socketprogramming.html"/>
          <p:cNvSpPr txBox="1"/>
          <p:nvPr/>
        </p:nvSpPr>
        <p:spPr>
          <a:xfrm>
            <a:off x="127000" y="9176767"/>
            <a:ext cx="8153400" cy="3990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000" u="sng">
                <a:hlinkClick r:id="rId20" invalidUrl="" action="" tgtFrame="" tooltip="" history="1" highlightClick="0" endSnd="0"/>
              </a:defRPr>
            </a:lvl1pPr>
          </a:lstStyle>
          <a:p>
            <a:pPr>
              <a:defRPr u="none"/>
            </a:pPr>
            <a:r>
              <a:rPr u="sng">
                <a:hlinkClick r:id="rId20" invalidUrl="" action="" tgtFrame="" tooltip="" history="1" highlightClick="0" endSnd="0"/>
              </a:rPr>
              <a:t>http://www.cs.dartmouth.edu/~campbell/cs50/socketprogramming.html</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Using the Socket API for a TCP Server"/>
          <p:cNvSpPr txBox="1"/>
          <p:nvPr>
            <p:ph type="title"/>
          </p:nvPr>
        </p:nvSpPr>
        <p:spPr>
          <a:prstGeom prst="rect">
            <a:avLst/>
          </a:prstGeom>
        </p:spPr>
        <p:txBody>
          <a:bodyPr/>
          <a:lstStyle/>
          <a:p>
            <a:pPr/>
            <a:r>
              <a:t>Using the Socket API for a TCP </a:t>
            </a:r>
            <a:r>
              <a:rPr b="1">
                <a:latin typeface="+mn-lt"/>
                <a:ea typeface="+mn-ea"/>
                <a:cs typeface="+mn-cs"/>
                <a:sym typeface="Helvetica Neue"/>
              </a:rPr>
              <a:t>Server</a:t>
            </a:r>
          </a:p>
        </p:txBody>
      </p:sp>
      <p:sp>
        <p:nvSpPr>
          <p:cNvPr id="333" name="1. Create a &quot;receptionist&quot; socket…"/>
          <p:cNvSpPr txBox="1"/>
          <p:nvPr/>
        </p:nvSpPr>
        <p:spPr>
          <a:xfrm>
            <a:off x="571500" y="3289300"/>
            <a:ext cx="11849100" cy="46482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400">
                <a:latin typeface="Consolas"/>
                <a:ea typeface="Consolas"/>
                <a:cs typeface="Consolas"/>
                <a:sym typeface="Consolas"/>
              </a:defRPr>
            </a:pPr>
            <a:r>
              <a:t>1. Create a "receptionist" </a:t>
            </a:r>
            <a:r>
              <a:rPr b="1"/>
              <a:t>socket</a:t>
            </a:r>
          </a:p>
          <a:p>
            <a:pPr algn="l">
              <a:defRPr sz="2400">
                <a:latin typeface="Consolas"/>
                <a:ea typeface="Consolas"/>
                <a:cs typeface="Consolas"/>
                <a:sym typeface="Consolas"/>
              </a:defRPr>
            </a:pPr>
          </a:p>
          <a:p>
            <a:pPr algn="l">
              <a:defRPr sz="2400">
                <a:latin typeface="Consolas"/>
                <a:ea typeface="Consolas"/>
                <a:cs typeface="Consolas"/>
                <a:sym typeface="Consolas"/>
              </a:defRPr>
            </a:pPr>
            <a:r>
              <a:t>2. </a:t>
            </a:r>
            <a:r>
              <a:rPr b="1"/>
              <a:t>Bind</a:t>
            </a:r>
            <a:r>
              <a:t> the socket to an IP address / port</a:t>
            </a:r>
          </a:p>
          <a:p>
            <a:pPr algn="l">
              <a:defRPr sz="2400">
                <a:latin typeface="Consolas"/>
                <a:ea typeface="Consolas"/>
                <a:cs typeface="Consolas"/>
                <a:sym typeface="Consolas"/>
              </a:defRPr>
            </a:pPr>
          </a:p>
          <a:p>
            <a:pPr algn="l">
              <a:defRPr sz="2400">
                <a:latin typeface="Consolas"/>
                <a:ea typeface="Consolas"/>
                <a:cs typeface="Consolas"/>
                <a:sym typeface="Consolas"/>
              </a:defRPr>
            </a:pPr>
            <a:r>
              <a:t>3. Loop</a:t>
            </a:r>
          </a:p>
          <a:p>
            <a:pPr algn="l">
              <a:defRPr sz="2400">
                <a:latin typeface="Consolas"/>
                <a:ea typeface="Consolas"/>
                <a:cs typeface="Consolas"/>
                <a:sym typeface="Consolas"/>
              </a:defRPr>
            </a:pPr>
            <a:r>
              <a:t>   3.1. </a:t>
            </a:r>
            <a:r>
              <a:rPr b="1"/>
              <a:t>Accept</a:t>
            </a:r>
            <a:r>
              <a:t> an incoming connection (</a:t>
            </a:r>
            <a:r>
              <a:rPr b="1"/>
              <a:t>block</a:t>
            </a:r>
            <a:r>
              <a:t> until a client arrives)</a:t>
            </a:r>
          </a:p>
          <a:p>
            <a:pPr algn="l">
              <a:defRPr sz="2400">
                <a:latin typeface="Consolas"/>
                <a:ea typeface="Consolas"/>
                <a:cs typeface="Consolas"/>
                <a:sym typeface="Consolas"/>
              </a:defRPr>
            </a:pPr>
            <a:r>
              <a:t>   3.2. Receive a new socket when a client has arrived</a:t>
            </a:r>
          </a:p>
          <a:p>
            <a:pPr algn="l">
              <a:defRPr sz="2400">
                <a:latin typeface="Consolas"/>
                <a:ea typeface="Consolas"/>
                <a:cs typeface="Consolas"/>
                <a:sym typeface="Consolas"/>
              </a:defRPr>
            </a:pPr>
            <a:r>
              <a:t>   3.3. </a:t>
            </a:r>
            <a:r>
              <a:rPr b="1"/>
              <a:t>Read</a:t>
            </a:r>
            <a:r>
              <a:t> and </a:t>
            </a:r>
            <a:r>
              <a:rPr b="1"/>
              <a:t>write</a:t>
            </a:r>
            <a:r>
              <a:t> bytes through this socket, communicating </a:t>
            </a:r>
          </a:p>
          <a:p>
            <a:pPr algn="l">
              <a:defRPr sz="2400">
                <a:latin typeface="Consolas"/>
                <a:ea typeface="Consolas"/>
                <a:cs typeface="Consolas"/>
                <a:sym typeface="Consolas"/>
              </a:defRPr>
            </a:pPr>
            <a:r>
              <a:t>        with the client</a:t>
            </a:r>
          </a:p>
          <a:p>
            <a:pPr algn="l">
              <a:defRPr sz="2400">
                <a:latin typeface="Consolas"/>
                <a:ea typeface="Consolas"/>
                <a:cs typeface="Consolas"/>
                <a:sym typeface="Consolas"/>
              </a:defRPr>
            </a:pPr>
            <a:r>
              <a:t>   3.4. </a:t>
            </a:r>
            <a:r>
              <a:rPr b="1"/>
              <a:t>Close</a:t>
            </a:r>
            <a:r>
              <a:t> the client socket (and go back to listening)</a:t>
            </a:r>
          </a:p>
          <a:p>
            <a:pPr algn="l">
              <a:defRPr sz="2400">
                <a:latin typeface="Consolas"/>
                <a:ea typeface="Consolas"/>
                <a:cs typeface="Consolas"/>
                <a:sym typeface="Consolas"/>
              </a:defRPr>
            </a:pPr>
          </a:p>
          <a:p>
            <a:pPr algn="l">
              <a:defRPr sz="2400">
                <a:latin typeface="Consolas"/>
                <a:ea typeface="Consolas"/>
                <a:cs typeface="Consolas"/>
                <a:sym typeface="Consolas"/>
              </a:defRPr>
            </a:pPr>
            <a:r>
              <a:t>4. </a:t>
            </a:r>
            <a:r>
              <a:rPr b="1"/>
              <a:t>Close</a:t>
            </a:r>
            <a:r>
              <a:t> the "receptionist" socket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Using the Socket API for a TCP Client"/>
          <p:cNvSpPr txBox="1"/>
          <p:nvPr>
            <p:ph type="title"/>
          </p:nvPr>
        </p:nvSpPr>
        <p:spPr>
          <a:prstGeom prst="rect">
            <a:avLst/>
          </a:prstGeom>
        </p:spPr>
        <p:txBody>
          <a:bodyPr/>
          <a:lstStyle/>
          <a:p>
            <a:pPr/>
            <a:r>
              <a:t>Using the Socket API for a TCP </a:t>
            </a:r>
            <a:r>
              <a:rPr b="1">
                <a:latin typeface="+mn-lt"/>
                <a:ea typeface="+mn-ea"/>
                <a:cs typeface="+mn-cs"/>
                <a:sym typeface="Helvetica Neue"/>
              </a:rPr>
              <a:t>Client</a:t>
            </a:r>
          </a:p>
        </p:txBody>
      </p:sp>
      <p:sp>
        <p:nvSpPr>
          <p:cNvPr id="336" name="1. Create a socket…"/>
          <p:cNvSpPr txBox="1"/>
          <p:nvPr/>
        </p:nvSpPr>
        <p:spPr>
          <a:xfrm>
            <a:off x="571500" y="3987800"/>
            <a:ext cx="11849100" cy="32258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400">
                <a:latin typeface="Consolas"/>
                <a:ea typeface="Consolas"/>
                <a:cs typeface="Consolas"/>
                <a:sym typeface="Consolas"/>
              </a:defRPr>
            </a:pPr>
            <a:r>
              <a:t>1. Create a </a:t>
            </a:r>
            <a:r>
              <a:rPr b="1"/>
              <a:t>socket</a:t>
            </a:r>
          </a:p>
          <a:p>
            <a:pPr algn="l">
              <a:defRPr sz="2400">
                <a:latin typeface="Consolas"/>
                <a:ea typeface="Consolas"/>
                <a:cs typeface="Consolas"/>
                <a:sym typeface="Consolas"/>
              </a:defRPr>
            </a:pPr>
          </a:p>
          <a:p>
            <a:pPr algn="l">
              <a:defRPr sz="2400">
                <a:latin typeface="Consolas"/>
                <a:ea typeface="Consolas"/>
                <a:cs typeface="Consolas"/>
                <a:sym typeface="Consolas"/>
              </a:defRPr>
            </a:pPr>
            <a:r>
              <a:t>2. Make a </a:t>
            </a:r>
            <a:r>
              <a:rPr b="1"/>
              <a:t>connection request</a:t>
            </a:r>
            <a:r>
              <a:t> on an IP address / port</a:t>
            </a:r>
          </a:p>
          <a:p>
            <a:pPr algn="l">
              <a:defRPr sz="2400">
                <a:latin typeface="Consolas"/>
                <a:ea typeface="Consolas"/>
                <a:cs typeface="Consolas"/>
                <a:sym typeface="Consolas"/>
              </a:defRPr>
            </a:pPr>
          </a:p>
          <a:p>
            <a:pPr algn="l">
              <a:defRPr sz="2400">
                <a:latin typeface="Consolas"/>
                <a:ea typeface="Consolas"/>
                <a:cs typeface="Consolas"/>
                <a:sym typeface="Consolas"/>
              </a:defRPr>
            </a:pPr>
            <a:r>
              <a:t>3. </a:t>
            </a:r>
            <a:r>
              <a:rPr b="1"/>
              <a:t>Read</a:t>
            </a:r>
            <a:r>
              <a:t> and </a:t>
            </a:r>
            <a:r>
              <a:rPr b="1"/>
              <a:t>write</a:t>
            </a:r>
            <a:r>
              <a:t> bytes through this socket, communicating with the </a:t>
            </a:r>
          </a:p>
          <a:p>
            <a:pPr algn="l">
              <a:defRPr sz="2400">
                <a:latin typeface="Consolas"/>
                <a:ea typeface="Consolas"/>
                <a:cs typeface="Consolas"/>
                <a:sym typeface="Consolas"/>
              </a:defRPr>
            </a:pPr>
            <a:r>
              <a:t>   client</a:t>
            </a:r>
          </a:p>
          <a:p>
            <a:pPr algn="l">
              <a:defRPr sz="2400">
                <a:latin typeface="Consolas"/>
                <a:ea typeface="Consolas"/>
                <a:cs typeface="Consolas"/>
                <a:sym typeface="Consolas"/>
              </a:defRPr>
            </a:pPr>
          </a:p>
          <a:p>
            <a:pPr algn="l">
              <a:defRPr sz="2400">
                <a:latin typeface="Consolas"/>
                <a:ea typeface="Consolas"/>
                <a:cs typeface="Consolas"/>
                <a:sym typeface="Consolas"/>
              </a:defRPr>
            </a:pPr>
            <a:r>
              <a:t>4. </a:t>
            </a:r>
            <a:r>
              <a:rPr b="1"/>
              <a:t>Close</a:t>
            </a:r>
            <a:r>
              <a:t> the client socket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lient-Server Programming"/>
          <p:cNvSpPr txBox="1"/>
          <p:nvPr>
            <p:ph type="title"/>
          </p:nvPr>
        </p:nvSpPr>
        <p:spPr>
          <a:xfrm>
            <a:off x="571500" y="1219200"/>
            <a:ext cx="11861800" cy="2336800"/>
          </a:xfrm>
          <a:prstGeom prst="rect">
            <a:avLst/>
          </a:prstGeom>
        </p:spPr>
        <p:txBody>
          <a:bodyPr/>
          <a:lstStyle>
            <a:lvl1pPr algn="ctr">
              <a:defRPr sz="6000"/>
            </a:lvl1pPr>
          </a:lstStyle>
          <a:p>
            <a:pPr/>
            <a:r>
              <a:t>Client-Server Programming</a:t>
            </a:r>
          </a:p>
        </p:txBody>
      </p:sp>
      <p:pic>
        <p:nvPicPr>
          <p:cNvPr id="256" name="audio1.png" descr="audio1.png"/>
          <p:cNvPicPr>
            <a:picLocks noChangeAspect="1"/>
          </p:cNvPicPr>
          <p:nvPr/>
        </p:nvPicPr>
        <p:blipFill>
          <a:blip r:embed="rId2">
            <a:extLst/>
          </a:blip>
          <a:stretch>
            <a:fillRect/>
          </a:stretch>
        </p:blipFill>
        <p:spPr>
          <a:xfrm>
            <a:off x="2171700" y="4584700"/>
            <a:ext cx="8661400" cy="2082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Using the Socket API"/>
          <p:cNvSpPr txBox="1"/>
          <p:nvPr>
            <p:ph type="title"/>
          </p:nvPr>
        </p:nvSpPr>
        <p:spPr>
          <a:prstGeom prst="rect">
            <a:avLst/>
          </a:prstGeom>
        </p:spPr>
        <p:txBody>
          <a:bodyPr/>
          <a:lstStyle/>
          <a:p>
            <a:pPr/>
            <a:r>
              <a:t>Using the Socket API</a:t>
            </a:r>
          </a:p>
        </p:txBody>
      </p:sp>
      <p:pic>
        <p:nvPicPr>
          <p:cNvPr id="339" name="droppedImage.pdf" descr="droppedImage.pdf"/>
          <p:cNvPicPr>
            <a:picLocks noChangeAspect="1"/>
          </p:cNvPicPr>
          <p:nvPr/>
        </p:nvPicPr>
        <p:blipFill>
          <a:blip r:embed="rId2">
            <a:extLst/>
          </a:blip>
          <a:stretch>
            <a:fillRect/>
          </a:stretch>
        </p:blipFill>
        <p:spPr>
          <a:xfrm>
            <a:off x="1422400" y="3213100"/>
            <a:ext cx="10160000" cy="48038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Using the Socket API in Java"/>
          <p:cNvSpPr txBox="1"/>
          <p:nvPr>
            <p:ph type="title"/>
          </p:nvPr>
        </p:nvSpPr>
        <p:spPr>
          <a:prstGeom prst="rect">
            <a:avLst/>
          </a:prstGeom>
        </p:spPr>
        <p:txBody>
          <a:bodyPr/>
          <a:lstStyle/>
          <a:p>
            <a:pPr/>
            <a:r>
              <a:t>Using the Socket API in Java</a:t>
            </a:r>
          </a:p>
        </p:txBody>
      </p:sp>
      <p:pic>
        <p:nvPicPr>
          <p:cNvPr id="342" name="droppedImage.pdf" descr="droppedImage.pdf"/>
          <p:cNvPicPr>
            <a:picLocks noChangeAspect="1"/>
          </p:cNvPicPr>
          <p:nvPr/>
        </p:nvPicPr>
        <p:blipFill>
          <a:blip r:embed="rId2">
            <a:extLst/>
          </a:blip>
          <a:stretch>
            <a:fillRect/>
          </a:stretch>
        </p:blipFill>
        <p:spPr>
          <a:xfrm>
            <a:off x="1422400" y="2476500"/>
            <a:ext cx="10160000" cy="4803822"/>
          </a:xfrm>
          <a:prstGeom prst="rect">
            <a:avLst/>
          </a:prstGeom>
          <a:ln w="12700">
            <a:miter lim="400000"/>
          </a:ln>
        </p:spPr>
      </p:pic>
      <p:sp>
        <p:nvSpPr>
          <p:cNvPr id="343" name="// Listen on port 8080…"/>
          <p:cNvSpPr txBox="1"/>
          <p:nvPr/>
        </p:nvSpPr>
        <p:spPr>
          <a:xfrm>
            <a:off x="2451100" y="7658100"/>
            <a:ext cx="8953500" cy="152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000">
                <a:latin typeface="Consolas"/>
                <a:ea typeface="Consolas"/>
                <a:cs typeface="Consolas"/>
                <a:sym typeface="Consolas"/>
              </a:defRPr>
            </a:pPr>
            <a:r>
              <a:t>// Listen on port 8080</a:t>
            </a:r>
          </a:p>
          <a:p>
            <a:pPr algn="l">
              <a:defRPr sz="2000">
                <a:latin typeface="Consolas"/>
                <a:ea typeface="Consolas"/>
                <a:cs typeface="Consolas"/>
                <a:sym typeface="Consolas"/>
              </a:defRPr>
            </a:pPr>
            <a:r>
              <a:t>ServerSocket serverSocket = new ServerSocket(8080);</a:t>
            </a:r>
          </a:p>
          <a:p>
            <a:pPr algn="l">
              <a:defRPr sz="2000">
                <a:latin typeface="Consolas"/>
                <a:ea typeface="Consolas"/>
                <a:cs typeface="Consolas"/>
                <a:sym typeface="Consolas"/>
              </a:defRPr>
            </a:pPr>
          </a:p>
          <a:p>
            <a:pPr algn="l">
              <a:defRPr sz="2000">
                <a:latin typeface="Consolas"/>
                <a:ea typeface="Consolas"/>
                <a:cs typeface="Consolas"/>
                <a:sym typeface="Consolas"/>
              </a:defRPr>
            </a:pPr>
            <a:r>
              <a:t>// Wait (block) until a client makes a connection request...</a:t>
            </a:r>
          </a:p>
          <a:p>
            <a:pPr algn="l">
              <a:defRPr sz="2000">
                <a:latin typeface="Consolas"/>
                <a:ea typeface="Consolas"/>
                <a:cs typeface="Consolas"/>
                <a:sym typeface="Consolas"/>
              </a:defRPr>
            </a:pPr>
            <a:r>
              <a:t>Socket commSocket = serverSocket.accept();</a:t>
            </a:r>
          </a:p>
        </p:txBody>
      </p:sp>
      <p:sp>
        <p:nvSpPr>
          <p:cNvPr id="344" name="Line"/>
          <p:cNvSpPr/>
          <p:nvPr/>
        </p:nvSpPr>
        <p:spPr>
          <a:xfrm flipH="1">
            <a:off x="6299199" y="6032500"/>
            <a:ext cx="317501" cy="1562100"/>
          </a:xfrm>
          <a:prstGeom prst="line">
            <a:avLst/>
          </a:prstGeom>
          <a:ln w="635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Using the Socket API in Java"/>
          <p:cNvSpPr txBox="1"/>
          <p:nvPr>
            <p:ph type="title"/>
          </p:nvPr>
        </p:nvSpPr>
        <p:spPr>
          <a:prstGeom prst="rect">
            <a:avLst/>
          </a:prstGeom>
        </p:spPr>
        <p:txBody>
          <a:bodyPr/>
          <a:lstStyle/>
          <a:p>
            <a:pPr/>
            <a:r>
              <a:t>Using the Socket API in Java</a:t>
            </a:r>
          </a:p>
        </p:txBody>
      </p:sp>
      <p:sp>
        <p:nvSpPr>
          <p:cNvPr id="347" name="// Makes a connection request on port 8080…"/>
          <p:cNvSpPr txBox="1"/>
          <p:nvPr/>
        </p:nvSpPr>
        <p:spPr>
          <a:xfrm>
            <a:off x="266700" y="7442200"/>
            <a:ext cx="6845300"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000">
                <a:latin typeface="Consolas"/>
                <a:ea typeface="Consolas"/>
                <a:cs typeface="Consolas"/>
                <a:sym typeface="Consolas"/>
              </a:defRPr>
            </a:pPr>
            <a:r>
              <a:t>// Makes a connection request on port 8080</a:t>
            </a:r>
          </a:p>
          <a:p>
            <a:pPr algn="l">
              <a:defRPr sz="2000">
                <a:latin typeface="Consolas"/>
                <a:ea typeface="Consolas"/>
                <a:cs typeface="Consolas"/>
                <a:sym typeface="Consolas"/>
              </a:defRPr>
            </a:pPr>
            <a:r>
              <a:t>Socket serverSocket = new Socket(“host2”, 8080);</a:t>
            </a:r>
          </a:p>
        </p:txBody>
      </p:sp>
      <p:pic>
        <p:nvPicPr>
          <p:cNvPr id="348" name="droppedImage.pdf" descr="droppedImage.pdf"/>
          <p:cNvPicPr>
            <a:picLocks noChangeAspect="1"/>
          </p:cNvPicPr>
          <p:nvPr/>
        </p:nvPicPr>
        <p:blipFill>
          <a:blip r:embed="rId2">
            <a:extLst/>
          </a:blip>
          <a:stretch>
            <a:fillRect/>
          </a:stretch>
        </p:blipFill>
        <p:spPr>
          <a:xfrm>
            <a:off x="1422400" y="2476500"/>
            <a:ext cx="10160000" cy="4803822"/>
          </a:xfrm>
          <a:prstGeom prst="rect">
            <a:avLst/>
          </a:prstGeom>
          <a:ln w="12700">
            <a:miter lim="400000"/>
          </a:ln>
        </p:spPr>
      </p:pic>
      <p:sp>
        <p:nvSpPr>
          <p:cNvPr id="349" name="Line"/>
          <p:cNvSpPr/>
          <p:nvPr/>
        </p:nvSpPr>
        <p:spPr>
          <a:xfrm flipH="1">
            <a:off x="1498599" y="4635500"/>
            <a:ext cx="1358901" cy="2743200"/>
          </a:xfrm>
          <a:prstGeom prst="line">
            <a:avLst/>
          </a:prstGeom>
          <a:ln w="635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Using the Socket API in Java"/>
          <p:cNvSpPr txBox="1"/>
          <p:nvPr>
            <p:ph type="title"/>
          </p:nvPr>
        </p:nvSpPr>
        <p:spPr>
          <a:prstGeom prst="rect">
            <a:avLst/>
          </a:prstGeom>
        </p:spPr>
        <p:txBody>
          <a:bodyPr/>
          <a:lstStyle/>
          <a:p>
            <a:pPr/>
            <a:r>
              <a:t>Using the Socket API in Java</a:t>
            </a:r>
          </a:p>
        </p:txBody>
      </p:sp>
      <p:sp>
        <p:nvSpPr>
          <p:cNvPr id="352" name="// Makes a connection request on port 8080…"/>
          <p:cNvSpPr txBox="1"/>
          <p:nvPr/>
        </p:nvSpPr>
        <p:spPr>
          <a:xfrm>
            <a:off x="139700" y="5321299"/>
            <a:ext cx="7340600"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000">
                <a:solidFill>
                  <a:srgbClr val="C0C0C0"/>
                </a:solidFill>
                <a:latin typeface="Consolas"/>
                <a:ea typeface="Consolas"/>
                <a:cs typeface="Consolas"/>
                <a:sym typeface="Consolas"/>
              </a:defRPr>
            </a:pPr>
            <a:r>
              <a:t>// Makes a connection request on port 8080</a:t>
            </a:r>
          </a:p>
          <a:p>
            <a:pPr algn="l">
              <a:defRPr sz="2000">
                <a:solidFill>
                  <a:srgbClr val="C0C0C0"/>
                </a:solidFill>
                <a:latin typeface="Consolas"/>
                <a:ea typeface="Consolas"/>
                <a:cs typeface="Consolas"/>
                <a:sym typeface="Consolas"/>
              </a:defRPr>
            </a:pPr>
            <a:r>
              <a:t>Socket socket = new Socket(“host2”, 8080);</a:t>
            </a:r>
          </a:p>
          <a:p>
            <a:pPr algn="l">
              <a:defRPr sz="2000">
                <a:latin typeface="Consolas"/>
                <a:ea typeface="Consolas"/>
                <a:cs typeface="Consolas"/>
                <a:sym typeface="Consolas"/>
              </a:defRPr>
            </a:pPr>
          </a:p>
          <a:p>
            <a:pPr algn="l">
              <a:defRPr sz="2000">
                <a:latin typeface="Consolas"/>
                <a:ea typeface="Consolas"/>
                <a:cs typeface="Consolas"/>
                <a:sym typeface="Consolas"/>
              </a:defRPr>
            </a:pPr>
            <a:r>
              <a:t>InputStream fromServer = socket.getInputStream();</a:t>
            </a:r>
          </a:p>
          <a:p>
            <a:pPr algn="l">
              <a:defRPr sz="2000">
                <a:latin typeface="Consolas"/>
                <a:ea typeface="Consolas"/>
                <a:cs typeface="Consolas"/>
                <a:sym typeface="Consolas"/>
              </a:defRPr>
            </a:pPr>
            <a:r>
              <a:t>OutputStream toServer = socket.getOutputStream();</a:t>
            </a:r>
          </a:p>
        </p:txBody>
      </p:sp>
      <p:pic>
        <p:nvPicPr>
          <p:cNvPr id="353" name="droppedImage.pdf" descr="droppedImage.pdf"/>
          <p:cNvPicPr>
            <a:picLocks noChangeAspect="1"/>
          </p:cNvPicPr>
          <p:nvPr/>
        </p:nvPicPr>
        <p:blipFill>
          <a:blip r:embed="rId2">
            <a:extLst/>
          </a:blip>
          <a:stretch>
            <a:fillRect/>
          </a:stretch>
        </p:blipFill>
        <p:spPr>
          <a:xfrm>
            <a:off x="1422400" y="1714500"/>
            <a:ext cx="10160000" cy="4803822"/>
          </a:xfrm>
          <a:prstGeom prst="rect">
            <a:avLst/>
          </a:prstGeom>
          <a:ln w="12700">
            <a:miter lim="400000"/>
          </a:ln>
        </p:spPr>
      </p:pic>
      <p:sp>
        <p:nvSpPr>
          <p:cNvPr id="354" name="Line"/>
          <p:cNvSpPr/>
          <p:nvPr/>
        </p:nvSpPr>
        <p:spPr>
          <a:xfrm flipH="1">
            <a:off x="1943100" y="4191000"/>
            <a:ext cx="812800" cy="1409701"/>
          </a:xfrm>
          <a:prstGeom prst="line">
            <a:avLst/>
          </a:prstGeom>
          <a:ln w="635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55" name="// Listen on port 8080…"/>
          <p:cNvSpPr txBox="1"/>
          <p:nvPr/>
        </p:nvSpPr>
        <p:spPr>
          <a:xfrm>
            <a:off x="4178300" y="7200900"/>
            <a:ext cx="7747000" cy="240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000">
                <a:solidFill>
                  <a:srgbClr val="C0C0C0"/>
                </a:solidFill>
                <a:latin typeface="Consolas"/>
                <a:ea typeface="Consolas"/>
                <a:cs typeface="Consolas"/>
                <a:sym typeface="Consolas"/>
              </a:defRPr>
            </a:pPr>
            <a:r>
              <a:t>// Listen on port 8080</a:t>
            </a:r>
          </a:p>
          <a:p>
            <a:pPr algn="l">
              <a:defRPr sz="2000">
                <a:solidFill>
                  <a:srgbClr val="C0C0C0"/>
                </a:solidFill>
                <a:latin typeface="Consolas"/>
                <a:ea typeface="Consolas"/>
                <a:cs typeface="Consolas"/>
                <a:sym typeface="Consolas"/>
              </a:defRPr>
            </a:pPr>
            <a:r>
              <a:t>ServerSocket serverSocket = new ServerSocket(8080);</a:t>
            </a:r>
          </a:p>
          <a:p>
            <a:pPr algn="l">
              <a:defRPr sz="2000">
                <a:solidFill>
                  <a:srgbClr val="C0C0C0"/>
                </a:solidFill>
                <a:latin typeface="Consolas"/>
                <a:ea typeface="Consolas"/>
                <a:cs typeface="Consolas"/>
                <a:sym typeface="Consolas"/>
              </a:defRPr>
            </a:pPr>
          </a:p>
          <a:p>
            <a:pPr algn="l">
              <a:defRPr sz="2000">
                <a:solidFill>
                  <a:srgbClr val="C0C0C0"/>
                </a:solidFill>
                <a:latin typeface="Consolas"/>
                <a:ea typeface="Consolas"/>
                <a:cs typeface="Consolas"/>
                <a:sym typeface="Consolas"/>
              </a:defRPr>
            </a:pPr>
            <a:r>
              <a:t>// Wait until a client makes a connection request...</a:t>
            </a:r>
          </a:p>
          <a:p>
            <a:pPr algn="l">
              <a:defRPr sz="2000">
                <a:solidFill>
                  <a:srgbClr val="C0C0C0"/>
                </a:solidFill>
                <a:latin typeface="Consolas"/>
                <a:ea typeface="Consolas"/>
                <a:cs typeface="Consolas"/>
                <a:sym typeface="Consolas"/>
              </a:defRPr>
            </a:pPr>
            <a:r>
              <a:t>Socket commSocket = serverSocket.accept();</a:t>
            </a:r>
          </a:p>
          <a:p>
            <a:pPr algn="l">
              <a:defRPr sz="2000">
                <a:latin typeface="Consolas"/>
                <a:ea typeface="Consolas"/>
                <a:cs typeface="Consolas"/>
                <a:sym typeface="Consolas"/>
              </a:defRPr>
            </a:pPr>
          </a:p>
          <a:p>
            <a:pPr algn="l">
              <a:defRPr sz="2000">
                <a:latin typeface="Consolas"/>
                <a:ea typeface="Consolas"/>
                <a:cs typeface="Consolas"/>
                <a:sym typeface="Consolas"/>
              </a:defRPr>
            </a:pPr>
            <a:r>
              <a:t>InputStream fromClient = commSocket.getInputStream();</a:t>
            </a:r>
          </a:p>
          <a:p>
            <a:pPr algn="l">
              <a:defRPr sz="2000">
                <a:latin typeface="Consolas"/>
                <a:ea typeface="Consolas"/>
                <a:cs typeface="Consolas"/>
                <a:sym typeface="Consolas"/>
              </a:defRPr>
            </a:pPr>
            <a:r>
              <a:t>OutputStream toClient = commSocket.getOutputStream();</a:t>
            </a:r>
          </a:p>
        </p:txBody>
      </p:sp>
      <p:sp>
        <p:nvSpPr>
          <p:cNvPr id="356" name="Line"/>
          <p:cNvSpPr/>
          <p:nvPr/>
        </p:nvSpPr>
        <p:spPr>
          <a:xfrm>
            <a:off x="7061200" y="5588000"/>
            <a:ext cx="368300" cy="1816101"/>
          </a:xfrm>
          <a:prstGeom prst="line">
            <a:avLst/>
          </a:prstGeom>
          <a:ln w="635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358" name="Example: 05-DumbHttpClient"/>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hlinkClick r:id="rId2" invalidUrl="" action="" tgtFrame="" tooltip="" history="1" highlightClick="0" endSnd="0"/>
              </a:rPr>
              <a:t>05-DumbHttpClient</a:t>
            </a:r>
          </a:p>
        </p:txBody>
      </p:sp>
      <p:pic>
        <p:nvPicPr>
          <p:cNvPr id="359" name="droppedImage.png" descr="droppedImage.png"/>
          <p:cNvPicPr>
            <a:picLocks noChangeAspect="1"/>
          </p:cNvPicPr>
          <p:nvPr/>
        </p:nvPicPr>
        <p:blipFill>
          <a:blip r:embed="rId3">
            <a:extLst/>
          </a:blip>
          <a:stretch>
            <a:fillRect/>
          </a:stretch>
        </p:blipFill>
        <p:spPr>
          <a:xfrm>
            <a:off x="8039100" y="5416550"/>
            <a:ext cx="3517900" cy="3517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Code walkthrough"/>
          <p:cNvSpPr txBox="1"/>
          <p:nvPr>
            <p:ph type="title"/>
          </p:nvPr>
        </p:nvSpPr>
        <p:spPr>
          <a:prstGeom prst="rect">
            <a:avLst/>
          </a:prstGeom>
        </p:spPr>
        <p:txBody>
          <a:bodyPr/>
          <a:lstStyle/>
          <a:p>
            <a:pPr/>
            <a:r>
              <a:t>Code walkthrough</a:t>
            </a:r>
          </a:p>
        </p:txBody>
      </p:sp>
      <p:sp>
        <p:nvSpPr>
          <p:cNvPr id="362" name="public void sendWrongHttpRequest() {…"/>
          <p:cNvSpPr txBox="1"/>
          <p:nvPr/>
        </p:nvSpPr>
        <p:spPr>
          <a:xfrm>
            <a:off x="144785" y="2108683"/>
            <a:ext cx="12395945" cy="7796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	public void sendWrongHttpRequest() {</a:t>
            </a:r>
          </a:p>
          <a:p>
            <a:pPr algn="l">
              <a:defRPr sz="1800">
                <a:latin typeface="Consolas"/>
                <a:ea typeface="Consolas"/>
                <a:cs typeface="Consolas"/>
                <a:sym typeface="Consolas"/>
              </a:defRPr>
            </a:pPr>
            <a:r>
              <a:t>		Socket clientSocket = null;</a:t>
            </a:r>
          </a:p>
          <a:p>
            <a:pPr algn="l">
              <a:defRPr sz="1800">
                <a:latin typeface="Consolas"/>
                <a:ea typeface="Consolas"/>
                <a:cs typeface="Consolas"/>
                <a:sym typeface="Consolas"/>
              </a:defRPr>
            </a:pPr>
            <a:r>
              <a:t>		OutputStream os = null;</a:t>
            </a:r>
          </a:p>
          <a:p>
            <a:pPr algn="l">
              <a:defRPr sz="1800">
                <a:latin typeface="Consolas"/>
                <a:ea typeface="Consolas"/>
                <a:cs typeface="Consolas"/>
                <a:sym typeface="Consolas"/>
              </a:defRPr>
            </a:pPr>
            <a:r>
              <a:t>		InputStream is = null;</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try {</a:t>
            </a:r>
          </a:p>
          <a:p>
            <a:pPr algn="l">
              <a:defRPr b="1" sz="1800">
                <a:solidFill>
                  <a:schemeClr val="accent5"/>
                </a:solidFill>
                <a:latin typeface="Consolas"/>
                <a:ea typeface="Consolas"/>
                <a:cs typeface="Consolas"/>
                <a:sym typeface="Consolas"/>
              </a:defRPr>
            </a:pPr>
            <a:r>
              <a:t>			clientSocket = new Socket(“www.lematin.ch”, 80);</a:t>
            </a:r>
          </a:p>
          <a:p>
            <a:pPr algn="l">
              <a:defRPr sz="1800">
                <a:latin typeface="Consolas"/>
                <a:ea typeface="Consolas"/>
                <a:cs typeface="Consolas"/>
                <a:sym typeface="Consolas"/>
              </a:defRPr>
            </a:pPr>
            <a:r>
              <a:t>			</a:t>
            </a:r>
            <a:r>
              <a:rPr b="1">
                <a:solidFill>
                  <a:schemeClr val="accent1"/>
                </a:solidFill>
              </a:rPr>
              <a:t>os = clientSocket.getOutputStream();</a:t>
            </a:r>
            <a:endParaRPr b="1">
              <a:solidFill>
                <a:schemeClr val="accent1"/>
              </a:solidFill>
            </a:endParaRPr>
          </a:p>
          <a:p>
            <a:pPr algn="l">
              <a:defRPr sz="1800">
                <a:latin typeface="Consolas"/>
                <a:ea typeface="Consolas"/>
                <a:cs typeface="Consolas"/>
                <a:sym typeface="Consolas"/>
              </a:defRPr>
            </a:pPr>
            <a:r>
              <a:rPr b="1">
                <a:solidFill>
                  <a:schemeClr val="accent1"/>
                </a:solidFill>
              </a:rPr>
              <a:t>			is = clientSocket.getInputStream();</a:t>
            </a:r>
            <a:endParaRPr b="1">
              <a:solidFill>
                <a:schemeClr val="accent1"/>
              </a:solidFill>
            </a:endParaRP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String malformedHttpRequest = "Hello, sorry, but I don't speak HTTP...\r\n\r\n";</a:t>
            </a:r>
          </a:p>
          <a:p>
            <a:pPr algn="l">
              <a:defRPr sz="1800">
                <a:latin typeface="Consolas"/>
                <a:ea typeface="Consolas"/>
                <a:cs typeface="Consolas"/>
                <a:sym typeface="Consolas"/>
              </a:defRPr>
            </a:pPr>
            <a:r>
              <a:t>			os.write(malformedHttpRequest.getBytes());</a:t>
            </a:r>
          </a:p>
          <a:p>
            <a:pPr algn="l">
              <a:defRPr sz="1800">
                <a:latin typeface="Consolas"/>
                <a:ea typeface="Consolas"/>
                <a:cs typeface="Consolas"/>
                <a:sym typeface="Consolas"/>
              </a:defRPr>
            </a:pPr>
          </a:p>
          <a:p>
            <a:pPr algn="l">
              <a:defRPr sz="1800">
                <a:latin typeface="Consolas"/>
                <a:ea typeface="Consolas"/>
                <a:cs typeface="Consolas"/>
                <a:sym typeface="Consolas"/>
              </a:defRPr>
            </a:pPr>
            <a:r>
              <a:t>			ByteArrayOutputStream responseBuffer = new ByteArrayOutputStream();</a:t>
            </a:r>
          </a:p>
          <a:p>
            <a:pPr algn="l">
              <a:defRPr sz="1800">
                <a:latin typeface="Consolas"/>
                <a:ea typeface="Consolas"/>
                <a:cs typeface="Consolas"/>
                <a:sym typeface="Consolas"/>
              </a:defRPr>
            </a:pPr>
            <a:r>
              <a:t>			byte[] buffer = new byte[BUFFER_SIZE];</a:t>
            </a:r>
          </a:p>
          <a:p>
            <a:pPr algn="l">
              <a:defRPr sz="1800">
                <a:latin typeface="Consolas"/>
                <a:ea typeface="Consolas"/>
                <a:cs typeface="Consolas"/>
                <a:sym typeface="Consolas"/>
              </a:defRPr>
            </a:pPr>
            <a:r>
              <a:t>			int newBytes;</a:t>
            </a:r>
          </a:p>
          <a:p>
            <a:pPr algn="l">
              <a:defRPr sz="1800">
                <a:latin typeface="Consolas"/>
                <a:ea typeface="Consolas"/>
                <a:cs typeface="Consolas"/>
                <a:sym typeface="Consolas"/>
              </a:defRPr>
            </a:pPr>
            <a:r>
              <a:t>			</a:t>
            </a:r>
            <a:r>
              <a:rPr b="1">
                <a:solidFill>
                  <a:schemeClr val="accent2">
                    <a:hueOff val="-554920"/>
                    <a:satOff val="-21482"/>
                    <a:lumOff val="-6228"/>
                  </a:schemeClr>
                </a:solidFill>
              </a:rPr>
              <a:t>while ((newBytes = is.read(buffer)) != -1) {</a:t>
            </a:r>
            <a:endParaRPr b="1">
              <a:solidFill>
                <a:schemeClr val="accent2">
                  <a:hueOff val="-554920"/>
                  <a:satOff val="-21482"/>
                  <a:lumOff val="-6228"/>
                </a:schemeClr>
              </a:solidFill>
            </a:endParaRPr>
          </a:p>
          <a:p>
            <a:pPr algn="l">
              <a:defRPr sz="1800">
                <a:latin typeface="Consolas"/>
                <a:ea typeface="Consolas"/>
                <a:cs typeface="Consolas"/>
                <a:sym typeface="Consolas"/>
              </a:defRPr>
            </a:pPr>
            <a:r>
              <a:rPr b="1">
                <a:solidFill>
                  <a:schemeClr val="accent2">
                    <a:hueOff val="-554920"/>
                    <a:satOff val="-21482"/>
                    <a:lumOff val="-6228"/>
                  </a:schemeClr>
                </a:solidFill>
              </a:rPr>
              <a:t>				responseBuffer.write(buffer, 0, newBytes);</a:t>
            </a:r>
            <a:endParaRPr b="1">
              <a:solidFill>
                <a:schemeClr val="accent2">
                  <a:hueOff val="-554920"/>
                  <a:satOff val="-21482"/>
                  <a:lumOff val="-6228"/>
                </a:schemeClr>
              </a:solidFill>
            </a:endParaRPr>
          </a:p>
          <a:p>
            <a:pPr algn="l">
              <a:defRPr sz="1800">
                <a:latin typeface="Consolas"/>
                <a:ea typeface="Consolas"/>
                <a:cs typeface="Consolas"/>
                <a:sym typeface="Consolas"/>
              </a:defRPr>
            </a:pPr>
            <a:r>
              <a:rPr b="1">
                <a:solidFill>
                  <a:schemeClr val="accent2">
                    <a:hueOff val="-554920"/>
                    <a:satOff val="-21482"/>
                    <a:lumOff val="-6228"/>
                  </a:schemeClr>
                </a:solidFill>
              </a:rPr>
              <a:t>			}</a:t>
            </a:r>
            <a:endParaRPr b="1">
              <a:solidFill>
                <a:schemeClr val="accent2">
                  <a:hueOff val="-554920"/>
                  <a:satOff val="-21482"/>
                  <a:lumOff val="-6228"/>
                </a:schemeClr>
              </a:solidFill>
            </a:endParaRPr>
          </a:p>
          <a:p>
            <a:pPr algn="l">
              <a:defRPr sz="1800">
                <a:latin typeface="Consolas"/>
                <a:ea typeface="Consolas"/>
                <a:cs typeface="Consolas"/>
                <a:sym typeface="Consolas"/>
              </a:defRPr>
            </a:pPr>
          </a:p>
          <a:p>
            <a:pPr algn="l">
              <a:defRPr sz="1800">
                <a:latin typeface="Consolas"/>
                <a:ea typeface="Consolas"/>
                <a:cs typeface="Consolas"/>
                <a:sym typeface="Consolas"/>
              </a:defRPr>
            </a:pPr>
            <a:r>
              <a:t>			LOG.log(Level.INFO, "Response sent by the server: ");</a:t>
            </a:r>
          </a:p>
          <a:p>
            <a:pPr algn="l">
              <a:defRPr sz="1800">
                <a:latin typeface="Consolas"/>
                <a:ea typeface="Consolas"/>
                <a:cs typeface="Consolas"/>
                <a:sym typeface="Consolas"/>
              </a:defRPr>
            </a:pPr>
            <a:r>
              <a:t>			LOG.log(Level.INFO, responseBuffer.toString());</a:t>
            </a:r>
          </a:p>
          <a:p>
            <a:pPr algn="l">
              <a:defRPr sz="1800">
                <a:latin typeface="Consolas"/>
                <a:ea typeface="Consolas"/>
                <a:cs typeface="Consolas"/>
                <a:sym typeface="Consolas"/>
              </a:defRPr>
            </a:pPr>
            <a:r>
              <a:t>		} catch (IOException ex) {</a:t>
            </a:r>
          </a:p>
          <a:p>
            <a:pPr algn="l">
              <a:defRPr sz="1800">
                <a:latin typeface="Consolas"/>
                <a:ea typeface="Consolas"/>
                <a:cs typeface="Consolas"/>
                <a:sym typeface="Consolas"/>
              </a:defRPr>
            </a:pPr>
            <a:r>
              <a:t>			LOG.log(Level.SEVERE, null, ex);</a:t>
            </a:r>
          </a:p>
          <a:p>
            <a:pPr algn="l">
              <a:defRPr sz="1800">
                <a:latin typeface="Consolas"/>
                <a:ea typeface="Consolas"/>
                <a:cs typeface="Consolas"/>
                <a:sym typeface="Consolas"/>
              </a:defRPr>
            </a:pPr>
            <a:r>
              <a:t>		} finally {</a:t>
            </a:r>
          </a:p>
          <a:p>
            <a:pPr algn="l">
              <a:defRPr sz="1800">
                <a:latin typeface="Consolas"/>
                <a:ea typeface="Consolas"/>
                <a:cs typeface="Consolas"/>
                <a:sym typeface="Consolas"/>
              </a:defRPr>
            </a:pPr>
            <a:r>
              <a:t>...</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a:t>
            </a:r>
          </a:p>
        </p:txBody>
      </p:sp>
      <p:sp>
        <p:nvSpPr>
          <p:cNvPr id="363" name="Line"/>
          <p:cNvSpPr/>
          <p:nvPr/>
        </p:nvSpPr>
        <p:spPr>
          <a:xfrm flipH="1">
            <a:off x="5778500" y="1665684"/>
            <a:ext cx="917576" cy="1883967"/>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364" name="establish a connection with server"/>
          <p:cNvSpPr txBox="1"/>
          <p:nvPr/>
        </p:nvSpPr>
        <p:spPr>
          <a:xfrm>
            <a:off x="5851901" y="1049147"/>
            <a:ext cx="3481876" cy="7792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solidFill>
                  <a:schemeClr val="accent5"/>
                </a:solidFill>
                <a:latin typeface="+mn-lt"/>
                <a:ea typeface="+mn-ea"/>
                <a:cs typeface="+mn-cs"/>
                <a:sym typeface="Helvetica Neue"/>
              </a:defRPr>
            </a:lvl1pPr>
          </a:lstStyle>
          <a:p>
            <a:pPr/>
            <a:r>
              <a:t>establish a connection with server</a:t>
            </a:r>
          </a:p>
        </p:txBody>
      </p:sp>
      <p:sp>
        <p:nvSpPr>
          <p:cNvPr id="365" name="Line"/>
          <p:cNvSpPr/>
          <p:nvPr/>
        </p:nvSpPr>
        <p:spPr>
          <a:xfrm flipH="1">
            <a:off x="6705599" y="4273550"/>
            <a:ext cx="2026145" cy="0"/>
          </a:xfrm>
          <a:prstGeom prst="line">
            <a:avLst/>
          </a:prstGeom>
          <a:ln w="25400">
            <a:solidFill>
              <a:schemeClr val="accent1"/>
            </a:solidFill>
            <a:miter lim="400000"/>
            <a:tailEnd type="triangle"/>
          </a:ln>
        </p:spPr>
        <p:txBody>
          <a:bodyPr lIns="50800" tIns="50800" rIns="50800" bIns="50800" anchor="ctr"/>
          <a:lstStyle/>
          <a:p>
            <a:pPr>
              <a:defRPr sz="3600"/>
            </a:pPr>
          </a:p>
        </p:txBody>
      </p:sp>
      <p:sp>
        <p:nvSpPr>
          <p:cNvPr id="366" name="get streams to send and receive bytes"/>
          <p:cNvSpPr txBox="1"/>
          <p:nvPr/>
        </p:nvSpPr>
        <p:spPr>
          <a:xfrm>
            <a:off x="8557001" y="3792348"/>
            <a:ext cx="3481876"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solidFill>
                  <a:schemeClr val="accent1"/>
                </a:solidFill>
                <a:latin typeface="+mn-lt"/>
                <a:ea typeface="+mn-ea"/>
                <a:cs typeface="+mn-cs"/>
                <a:sym typeface="Helvetica Neue"/>
              </a:defRPr>
            </a:lvl1pPr>
          </a:lstStyle>
          <a:p>
            <a:pPr/>
            <a:r>
              <a:t>get streams to send and receive bytes</a:t>
            </a:r>
          </a:p>
        </p:txBody>
      </p:sp>
      <p:sp>
        <p:nvSpPr>
          <p:cNvPr id="367" name="Line"/>
          <p:cNvSpPr/>
          <p:nvPr/>
        </p:nvSpPr>
        <p:spPr>
          <a:xfrm flipH="1">
            <a:off x="8108900" y="6661150"/>
            <a:ext cx="1410244" cy="0"/>
          </a:xfrm>
          <a:prstGeom prst="line">
            <a:avLst/>
          </a:prstGeom>
          <a:ln w="25400">
            <a:solidFill>
              <a:schemeClr val="accent2"/>
            </a:solidFill>
            <a:miter lim="400000"/>
            <a:tailEnd type="triangle"/>
          </a:ln>
        </p:spPr>
        <p:txBody>
          <a:bodyPr lIns="50800" tIns="50800" rIns="50800" bIns="50800" anchor="ctr"/>
          <a:lstStyle/>
          <a:p>
            <a:pPr>
              <a:defRPr sz="3600"/>
            </a:pPr>
          </a:p>
        </p:txBody>
      </p:sp>
      <p:sp>
        <p:nvSpPr>
          <p:cNvPr id="368" name="read bytes sent by the server until the connection is closed"/>
          <p:cNvSpPr txBox="1"/>
          <p:nvPr/>
        </p:nvSpPr>
        <p:spPr>
          <a:xfrm>
            <a:off x="9344401" y="6008498"/>
            <a:ext cx="3481876" cy="1122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solidFill>
                  <a:schemeClr val="accent2"/>
                </a:solidFill>
                <a:latin typeface="+mn-lt"/>
                <a:ea typeface="+mn-ea"/>
                <a:cs typeface="+mn-cs"/>
                <a:sym typeface="Helvetica Neue"/>
              </a:defRPr>
            </a:lvl1pPr>
          </a:lstStyle>
          <a:p>
            <a:pPr/>
            <a:r>
              <a:t>read bytes sent by the server until the connection is closed</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370" name="Example: 04-StreamingTimeServer"/>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hlinkClick r:id="rId2" invalidUrl="" action="" tgtFrame="" tooltip="" history="1" highlightClick="0" endSnd="0"/>
              </a:rPr>
              <a:t>04-StreamingTimeServer</a:t>
            </a:r>
          </a:p>
        </p:txBody>
      </p:sp>
      <p:pic>
        <p:nvPicPr>
          <p:cNvPr id="371" name="droppedImage.png" descr="droppedImage.png"/>
          <p:cNvPicPr>
            <a:picLocks noChangeAspect="1"/>
          </p:cNvPicPr>
          <p:nvPr/>
        </p:nvPicPr>
        <p:blipFill>
          <a:blip r:embed="rId3">
            <a:extLst/>
          </a:blip>
          <a:stretch>
            <a:fillRect/>
          </a:stretch>
        </p:blipFill>
        <p:spPr>
          <a:xfrm>
            <a:off x="8039100" y="5416550"/>
            <a:ext cx="3517900" cy="35179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Code walkthrough"/>
          <p:cNvSpPr txBox="1"/>
          <p:nvPr>
            <p:ph type="title"/>
          </p:nvPr>
        </p:nvSpPr>
        <p:spPr>
          <a:prstGeom prst="rect">
            <a:avLst/>
          </a:prstGeom>
        </p:spPr>
        <p:txBody>
          <a:bodyPr/>
          <a:lstStyle/>
          <a:p>
            <a:pPr/>
            <a:r>
              <a:t>Code walkthrough</a:t>
            </a:r>
          </a:p>
        </p:txBody>
      </p:sp>
      <p:sp>
        <p:nvSpPr>
          <p:cNvPr id="374" name="ServerSocket serverSocket = null;…"/>
          <p:cNvSpPr txBox="1"/>
          <p:nvPr/>
        </p:nvSpPr>
        <p:spPr>
          <a:xfrm>
            <a:off x="144785" y="2108683"/>
            <a:ext cx="12395945" cy="7796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latin typeface="Consolas"/>
                <a:ea typeface="Consolas"/>
                <a:cs typeface="Consolas"/>
                <a:sym typeface="Consolas"/>
              </a:defRPr>
            </a:pPr>
            <a:r>
              <a:t>    ServerSocket serverSocket = null;</a:t>
            </a:r>
          </a:p>
          <a:p>
            <a:pPr algn="l">
              <a:defRPr sz="1800">
                <a:latin typeface="Consolas"/>
                <a:ea typeface="Consolas"/>
                <a:cs typeface="Consolas"/>
                <a:sym typeface="Consolas"/>
              </a:defRPr>
            </a:pPr>
            <a:r>
              <a:t>    Socket clientSocket = null;</a:t>
            </a:r>
          </a:p>
          <a:p>
            <a:pPr algn="l">
              <a:defRPr sz="1800">
                <a:latin typeface="Consolas"/>
                <a:ea typeface="Consolas"/>
                <a:cs typeface="Consolas"/>
                <a:sym typeface="Consolas"/>
              </a:defRPr>
            </a:pPr>
            <a:r>
              <a:t>    BufferedReader reader = null;</a:t>
            </a:r>
          </a:p>
          <a:p>
            <a:pPr algn="l">
              <a:defRPr sz="1800">
                <a:latin typeface="Consolas"/>
                <a:ea typeface="Consolas"/>
                <a:cs typeface="Consolas"/>
                <a:sym typeface="Consolas"/>
              </a:defRPr>
            </a:pPr>
            <a:r>
              <a:t>    PrintWriter writer = null;</a:t>
            </a:r>
          </a:p>
          <a:p>
            <a:pPr algn="l">
              <a:defRPr sz="1800">
                <a:latin typeface="Consolas"/>
                <a:ea typeface="Consolas"/>
                <a:cs typeface="Consolas"/>
                <a:sym typeface="Consolas"/>
              </a:defRPr>
            </a:pPr>
          </a:p>
          <a:p>
            <a:pPr algn="l">
              <a:defRPr sz="1800">
                <a:latin typeface="Consolas"/>
                <a:ea typeface="Consolas"/>
                <a:cs typeface="Consolas"/>
                <a:sym typeface="Consolas"/>
              </a:defRPr>
            </a:pPr>
            <a:r>
              <a:t>    try {</a:t>
            </a:r>
          </a:p>
          <a:p>
            <a:pPr algn="l">
              <a:defRPr b="1" sz="1800">
                <a:solidFill>
                  <a:schemeClr val="accent5"/>
                </a:solidFill>
                <a:latin typeface="Consolas"/>
                <a:ea typeface="Consolas"/>
                <a:cs typeface="Consolas"/>
                <a:sym typeface="Consolas"/>
              </a:defRPr>
            </a:pPr>
            <a:r>
              <a:t>      serverSocket = new ServerSocket(listenPort);</a:t>
            </a:r>
          </a:p>
          <a:p>
            <a:pPr algn="l">
              <a:defRPr sz="1800">
                <a:latin typeface="Consolas"/>
                <a:ea typeface="Consolas"/>
                <a:cs typeface="Consolas"/>
                <a:sym typeface="Consolas"/>
              </a:defRPr>
            </a:pPr>
            <a:r>
              <a:t>      logServerSocketAddress(serverSocket);</a:t>
            </a:r>
          </a:p>
          <a:p>
            <a:pPr algn="l">
              <a:defRPr b="1" sz="1800">
                <a:solidFill>
                  <a:schemeClr val="accent1"/>
                </a:solidFill>
                <a:latin typeface="Consolas"/>
                <a:ea typeface="Consolas"/>
                <a:cs typeface="Consolas"/>
                <a:sym typeface="Consolas"/>
              </a:defRPr>
            </a:pPr>
            <a:r>
              <a:t>      clientSocket = serverSocket.accept();</a:t>
            </a:r>
          </a:p>
          <a:p>
            <a:pPr algn="l">
              <a:defRPr sz="1800">
                <a:latin typeface="Consolas"/>
                <a:ea typeface="Consolas"/>
                <a:cs typeface="Consolas"/>
                <a:sym typeface="Consolas"/>
              </a:defRPr>
            </a:pPr>
          </a:p>
          <a:p>
            <a:pPr algn="l">
              <a:defRPr sz="1800">
                <a:latin typeface="Consolas"/>
                <a:ea typeface="Consolas"/>
                <a:cs typeface="Consolas"/>
                <a:sym typeface="Consolas"/>
              </a:defRPr>
            </a:pPr>
            <a:r>
              <a:t>      logSocketAddress(clientSocket);</a:t>
            </a:r>
          </a:p>
          <a:p>
            <a:pPr algn="l">
              <a:defRPr sz="1800">
                <a:solidFill>
                  <a:schemeClr val="accent2"/>
                </a:solidFill>
                <a:latin typeface="Consolas"/>
                <a:ea typeface="Consolas"/>
                <a:cs typeface="Consolas"/>
                <a:sym typeface="Consolas"/>
              </a:defRPr>
            </a:pPr>
            <a:r>
              <a:t>      </a:t>
            </a:r>
            <a:r>
              <a:rPr b="1"/>
              <a:t>reader = new BufferedReader(new InputStreamReader(clientSocket.getInputStream()));</a:t>
            </a:r>
            <a:endParaRPr b="1"/>
          </a:p>
          <a:p>
            <a:pPr algn="l">
              <a:defRPr sz="1800">
                <a:solidFill>
                  <a:schemeClr val="accent2"/>
                </a:solidFill>
                <a:latin typeface="Consolas"/>
                <a:ea typeface="Consolas"/>
                <a:cs typeface="Consolas"/>
                <a:sym typeface="Consolas"/>
              </a:defRPr>
            </a:pPr>
            <a:r>
              <a:rPr b="1"/>
              <a:t>      writer = new PrintWriter(clientSocket.getOutputStream());</a:t>
            </a:r>
          </a:p>
          <a:p>
            <a:pPr algn="l">
              <a:defRPr sz="1800">
                <a:latin typeface="Consolas"/>
                <a:ea typeface="Consolas"/>
                <a:cs typeface="Consolas"/>
                <a:sym typeface="Consolas"/>
              </a:defRPr>
            </a:pPr>
          </a:p>
          <a:p>
            <a:pPr algn="l">
              <a:defRPr sz="1800">
                <a:latin typeface="Consolas"/>
                <a:ea typeface="Consolas"/>
                <a:cs typeface="Consolas"/>
                <a:sym typeface="Consolas"/>
              </a:defRPr>
            </a:pPr>
            <a:r>
              <a:t>     for (int i = 0; i &lt; numberOfIterations; i++) {</a:t>
            </a:r>
          </a:p>
          <a:p>
            <a:pPr algn="l">
              <a:defRPr sz="1800">
                <a:latin typeface="Consolas"/>
                <a:ea typeface="Consolas"/>
                <a:cs typeface="Consolas"/>
                <a:sym typeface="Consolas"/>
              </a:defRPr>
            </a:pPr>
            <a:r>
              <a:t>        writer.println(String.format("{'time' : '%s'}", new Date()));</a:t>
            </a:r>
          </a:p>
          <a:p>
            <a:pPr algn="l">
              <a:defRPr b="1" sz="1800">
                <a:solidFill>
                  <a:schemeClr val="accent6"/>
                </a:solidFill>
                <a:latin typeface="Consolas"/>
                <a:ea typeface="Consolas"/>
                <a:cs typeface="Consolas"/>
                <a:sym typeface="Consolas"/>
              </a:defRPr>
            </a:pPr>
            <a:r>
              <a:t>        writer.flush();</a:t>
            </a:r>
          </a:p>
          <a:p>
            <a:pPr algn="l">
              <a:defRPr sz="1800">
                <a:latin typeface="Consolas"/>
                <a:ea typeface="Consolas"/>
                <a:cs typeface="Consolas"/>
                <a:sym typeface="Consolas"/>
              </a:defRPr>
            </a:pPr>
            <a:r>
              <a:t>        LOG.log(Level.INFO, "Sent data to client, doing a pause...");</a:t>
            </a:r>
          </a:p>
          <a:p>
            <a:pPr algn="l">
              <a:defRPr sz="1800">
                <a:latin typeface="Consolas"/>
                <a:ea typeface="Consolas"/>
                <a:cs typeface="Consolas"/>
                <a:sym typeface="Consolas"/>
              </a:defRPr>
            </a:pPr>
            <a:r>
              <a:t>        Thread.sleep(pauseDuration);</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 catch (IOException | InterruptedException ex) {</a:t>
            </a:r>
          </a:p>
          <a:p>
            <a:pPr algn="l">
              <a:defRPr sz="1800">
                <a:latin typeface="Consolas"/>
                <a:ea typeface="Consolas"/>
                <a:cs typeface="Consolas"/>
                <a:sym typeface="Consolas"/>
              </a:defRPr>
            </a:pPr>
            <a:r>
              <a:t>      LOG.log(Level.SEVERE, ex.getMessage());</a:t>
            </a:r>
          </a:p>
          <a:p>
            <a:pPr algn="l">
              <a:defRPr sz="1800">
                <a:latin typeface="Consolas"/>
                <a:ea typeface="Consolas"/>
                <a:cs typeface="Consolas"/>
                <a:sym typeface="Consolas"/>
              </a:defRPr>
            </a:pPr>
            <a:r>
              <a:t>    } finally {</a:t>
            </a:r>
          </a:p>
          <a:p>
            <a:pPr algn="l">
              <a:defRPr sz="1800">
                <a:latin typeface="Consolas"/>
                <a:ea typeface="Consolas"/>
                <a:cs typeface="Consolas"/>
                <a:sym typeface="Consolas"/>
              </a:defRPr>
            </a:pPr>
            <a:r>
              <a:t>       reader.close();</a:t>
            </a:r>
          </a:p>
          <a:p>
            <a:pPr algn="l">
              <a:defRPr sz="1800">
                <a:latin typeface="Consolas"/>
                <a:ea typeface="Consolas"/>
                <a:cs typeface="Consolas"/>
                <a:sym typeface="Consolas"/>
              </a:defRPr>
            </a:pPr>
            <a:r>
              <a:t>       writer.close();</a:t>
            </a:r>
          </a:p>
          <a:p>
            <a:pPr algn="l">
              <a:defRPr sz="1800">
                <a:latin typeface="Consolas"/>
                <a:ea typeface="Consolas"/>
                <a:cs typeface="Consolas"/>
                <a:sym typeface="Consolas"/>
              </a:defRPr>
            </a:pPr>
            <a:r>
              <a:t>       clientSocket.close();</a:t>
            </a:r>
          </a:p>
          <a:p>
            <a:pPr algn="l">
              <a:defRPr sz="1800">
                <a:latin typeface="Consolas"/>
                <a:ea typeface="Consolas"/>
                <a:cs typeface="Consolas"/>
                <a:sym typeface="Consolas"/>
              </a:defRPr>
            </a:pPr>
            <a:r>
              <a:t>       serverSocket.close();</a:t>
            </a:r>
          </a:p>
          <a:p>
            <a:pPr algn="l">
              <a:defRPr sz="1800">
                <a:latin typeface="Consolas"/>
                <a:ea typeface="Consolas"/>
                <a:cs typeface="Consolas"/>
                <a:sym typeface="Consolas"/>
              </a:defRPr>
            </a:pPr>
            <a:r>
              <a:t>   }</a:t>
            </a:r>
          </a:p>
        </p:txBody>
      </p:sp>
      <p:sp>
        <p:nvSpPr>
          <p:cNvPr id="375" name="Line"/>
          <p:cNvSpPr/>
          <p:nvPr/>
        </p:nvSpPr>
        <p:spPr>
          <a:xfrm flipH="1">
            <a:off x="5778500" y="1665684"/>
            <a:ext cx="917576" cy="1883967"/>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376" name="bind on TCP port"/>
          <p:cNvSpPr txBox="1"/>
          <p:nvPr/>
        </p:nvSpPr>
        <p:spPr>
          <a:xfrm>
            <a:off x="5851901" y="1220597"/>
            <a:ext cx="3481876" cy="4363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solidFill>
                  <a:schemeClr val="accent5"/>
                </a:solidFill>
                <a:latin typeface="+mn-lt"/>
                <a:ea typeface="+mn-ea"/>
                <a:cs typeface="+mn-cs"/>
                <a:sym typeface="Helvetica Neue"/>
              </a:defRPr>
            </a:lvl1pPr>
          </a:lstStyle>
          <a:p>
            <a:pPr/>
            <a:r>
              <a:t>bind on TCP port</a:t>
            </a:r>
          </a:p>
        </p:txBody>
      </p:sp>
      <p:sp>
        <p:nvSpPr>
          <p:cNvPr id="377" name="Line"/>
          <p:cNvSpPr/>
          <p:nvPr/>
        </p:nvSpPr>
        <p:spPr>
          <a:xfrm flipH="1">
            <a:off x="6705599" y="4273550"/>
            <a:ext cx="2026145" cy="0"/>
          </a:xfrm>
          <a:prstGeom prst="line">
            <a:avLst/>
          </a:prstGeom>
          <a:ln w="25400">
            <a:solidFill>
              <a:schemeClr val="accent1"/>
            </a:solidFill>
            <a:miter lim="400000"/>
            <a:tailEnd type="triangle"/>
          </a:ln>
        </p:spPr>
        <p:txBody>
          <a:bodyPr lIns="50800" tIns="50800" rIns="50800" bIns="50800" anchor="ctr"/>
          <a:lstStyle/>
          <a:p>
            <a:pPr>
              <a:defRPr sz="3600"/>
            </a:pPr>
          </a:p>
        </p:txBody>
      </p:sp>
      <p:sp>
        <p:nvSpPr>
          <p:cNvPr id="378" name="block until a client makes a connection request"/>
          <p:cNvSpPr txBox="1"/>
          <p:nvPr/>
        </p:nvSpPr>
        <p:spPr>
          <a:xfrm>
            <a:off x="8557001" y="3792348"/>
            <a:ext cx="4005651"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200">
                <a:solidFill>
                  <a:schemeClr val="accent1"/>
                </a:solidFill>
                <a:latin typeface="+mn-lt"/>
                <a:ea typeface="+mn-ea"/>
                <a:cs typeface="+mn-cs"/>
                <a:sym typeface="Helvetica Neue"/>
              </a:defRPr>
            </a:pPr>
            <a:r>
              <a:rPr u="sng"/>
              <a:t>block</a:t>
            </a:r>
            <a:r>
              <a:t> until a client makes a connection request</a:t>
            </a:r>
          </a:p>
        </p:txBody>
      </p:sp>
      <p:sp>
        <p:nvSpPr>
          <p:cNvPr id="379" name="Line"/>
          <p:cNvSpPr/>
          <p:nvPr/>
        </p:nvSpPr>
        <p:spPr>
          <a:xfrm flipH="1" flipV="1">
            <a:off x="8464500" y="5467349"/>
            <a:ext cx="1234379" cy="314778"/>
          </a:xfrm>
          <a:prstGeom prst="line">
            <a:avLst/>
          </a:prstGeom>
          <a:ln w="25400">
            <a:solidFill>
              <a:schemeClr val="accent2"/>
            </a:solidFill>
            <a:miter lim="400000"/>
            <a:tailEnd type="triangle"/>
          </a:ln>
        </p:spPr>
        <p:txBody>
          <a:bodyPr lIns="50800" tIns="50800" rIns="50800" bIns="50800" anchor="ctr"/>
          <a:lstStyle/>
          <a:p>
            <a:pPr>
              <a:defRPr sz="3600"/>
            </a:pPr>
          </a:p>
        </p:txBody>
      </p:sp>
      <p:sp>
        <p:nvSpPr>
          <p:cNvPr id="380" name="we want to exchange characters with the clients (we should specify the encoding!)"/>
          <p:cNvSpPr txBox="1"/>
          <p:nvPr/>
        </p:nvSpPr>
        <p:spPr>
          <a:xfrm>
            <a:off x="9344401" y="5836489"/>
            <a:ext cx="3481876" cy="14662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200">
                <a:solidFill>
                  <a:schemeClr val="accent2"/>
                </a:solidFill>
                <a:latin typeface="+mn-lt"/>
                <a:ea typeface="+mn-ea"/>
                <a:cs typeface="+mn-cs"/>
                <a:sym typeface="Helvetica Neue"/>
              </a:defRPr>
            </a:pPr>
            <a:r>
              <a:t>we want to exchange </a:t>
            </a:r>
            <a:r>
              <a:rPr u="sng"/>
              <a:t>characters</a:t>
            </a:r>
            <a:r>
              <a:rPr b="0">
                <a:latin typeface="+mj-lt"/>
                <a:ea typeface="+mj-ea"/>
                <a:cs typeface="+mj-cs"/>
                <a:sym typeface="Helvetica Neue Light"/>
              </a:rPr>
              <a:t> </a:t>
            </a:r>
            <a:r>
              <a:t>with the clients (we should specify the encoding!)</a:t>
            </a:r>
          </a:p>
        </p:txBody>
      </p:sp>
      <p:sp>
        <p:nvSpPr>
          <p:cNvPr id="381" name="we make sure to flush the buffer, so that characters are actually sent!"/>
          <p:cNvSpPr txBox="1"/>
          <p:nvPr/>
        </p:nvSpPr>
        <p:spPr>
          <a:xfrm>
            <a:off x="7528301" y="7830948"/>
            <a:ext cx="3481876" cy="14650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200">
                <a:solidFill>
                  <a:schemeClr val="accent6"/>
                </a:solidFill>
                <a:latin typeface="+mn-lt"/>
                <a:ea typeface="+mn-ea"/>
                <a:cs typeface="+mn-cs"/>
                <a:sym typeface="Helvetica Neue"/>
              </a:defRPr>
            </a:lvl1pPr>
          </a:lstStyle>
          <a:p>
            <a:pPr/>
            <a:r>
              <a:t>we make sure to flush the buffer, so that characters are actually sent!</a:t>
            </a:r>
          </a:p>
        </p:txBody>
      </p:sp>
      <p:sp>
        <p:nvSpPr>
          <p:cNvPr id="382" name="Line"/>
          <p:cNvSpPr/>
          <p:nvPr/>
        </p:nvSpPr>
        <p:spPr>
          <a:xfrm flipH="1" flipV="1">
            <a:off x="3676600" y="6457950"/>
            <a:ext cx="4093565" cy="1439664"/>
          </a:xfrm>
          <a:prstGeom prst="line">
            <a:avLst/>
          </a:prstGeom>
          <a:ln w="25400">
            <a:solidFill>
              <a:schemeClr val="accent6"/>
            </a:solidFill>
            <a:miter lim="400000"/>
            <a:tailEnd type="triangle"/>
          </a:ln>
        </p:spPr>
        <p:txBody>
          <a:bodyPr lIns="50800" tIns="50800" rIns="50800" bIns="50800" anchor="ctr"/>
          <a:lstStyle/>
          <a:p>
            <a:pPr>
              <a:defRPr sz="3600"/>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Handling Concurrency"/>
          <p:cNvSpPr txBox="1"/>
          <p:nvPr>
            <p:ph type="title"/>
          </p:nvPr>
        </p:nvSpPr>
        <p:spPr>
          <a:xfrm>
            <a:off x="571500" y="1219200"/>
            <a:ext cx="11861800" cy="2336800"/>
          </a:xfrm>
          <a:prstGeom prst="rect">
            <a:avLst/>
          </a:prstGeom>
        </p:spPr>
        <p:txBody>
          <a:bodyPr/>
          <a:lstStyle>
            <a:lvl1pPr algn="ctr">
              <a:defRPr sz="6000"/>
            </a:lvl1pPr>
          </a:lstStyle>
          <a:p>
            <a:pPr/>
            <a:r>
              <a:t>Handling Concurrency</a:t>
            </a:r>
          </a:p>
        </p:txBody>
      </p:sp>
      <p:pic>
        <p:nvPicPr>
          <p:cNvPr id="385" name="10545877374.tiff" descr="10545877374.tiff"/>
          <p:cNvPicPr>
            <a:picLocks noChangeAspect="1"/>
          </p:cNvPicPr>
          <p:nvPr/>
        </p:nvPicPr>
        <p:blipFill>
          <a:blip r:embed="rId2">
            <a:extLst/>
          </a:blip>
          <a:stretch>
            <a:fillRect/>
          </a:stretch>
        </p:blipFill>
        <p:spPr>
          <a:xfrm>
            <a:off x="3327400" y="3784600"/>
            <a:ext cx="6350000" cy="42291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Concurrency in Network Programming"/>
          <p:cNvSpPr txBox="1"/>
          <p:nvPr>
            <p:ph type="title"/>
          </p:nvPr>
        </p:nvSpPr>
        <p:spPr>
          <a:prstGeom prst="rect">
            <a:avLst/>
          </a:prstGeom>
        </p:spPr>
        <p:txBody>
          <a:bodyPr/>
          <a:lstStyle/>
          <a:p>
            <a:pPr/>
            <a:r>
              <a:t>Concurrency in Network Programming</a:t>
            </a:r>
          </a:p>
        </p:txBody>
      </p:sp>
      <p:sp>
        <p:nvSpPr>
          <p:cNvPr id="388" name="You don’t want your server to talk to only one client  at the time, do you?…"/>
          <p:cNvSpPr txBox="1"/>
          <p:nvPr/>
        </p:nvSpPr>
        <p:spPr>
          <a:xfrm>
            <a:off x="660400" y="3810000"/>
            <a:ext cx="111125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p>
          <a:p>
            <a:pPr>
              <a:defRPr b="1" i="1">
                <a:latin typeface="+mn-lt"/>
                <a:ea typeface="+mn-ea"/>
                <a:cs typeface="+mn-cs"/>
                <a:sym typeface="Helvetica Neue"/>
              </a:defRPr>
            </a:pPr>
            <a:r>
              <a:t>You don’t want your server to talk to only one client  at the time, do you?</a:t>
            </a:r>
          </a:p>
          <a:p>
            <a:pPr>
              <a:defRPr i="1">
                <a:latin typeface="+mn-lt"/>
                <a:ea typeface="+mn-ea"/>
                <a:cs typeface="+mn-cs"/>
                <a:sym typeface="Helvetica Neue"/>
              </a:defRPr>
            </a:pPr>
          </a:p>
          <a:p>
            <a:pPr>
              <a:defRPr i="1">
                <a:latin typeface="+mn-lt"/>
                <a:ea typeface="+mn-ea"/>
                <a:cs typeface="+mn-cs"/>
                <a:sym typeface="Helvetica Neue"/>
              </a:defRPr>
            </a:pPr>
            <a:r>
              <a:t>Even for </a:t>
            </a:r>
            <a:r>
              <a:rPr b="1"/>
              <a:t>stateless</a:t>
            </a:r>
            <a:r>
              <a:t> protocols...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88"/>
                                        </p:tgtEl>
                                        <p:attrNameLst>
                                          <p:attrName>style.visibility</p:attrName>
                                        </p:attrNameLst>
                                      </p:cBhvr>
                                      <p:to>
                                        <p:strVal val="visible"/>
                                      </p:to>
                                    </p:set>
                                    <p:anim calcmode="lin" valueType="num">
                                      <p:cBhvr>
                                        <p:cTn id="7" dur="1000" fill="hold"/>
                                        <p:tgtEl>
                                          <p:spTgt spid="388"/>
                                        </p:tgtEl>
                                        <p:attrNameLst>
                                          <p:attrName>ppt_w</p:attrName>
                                        </p:attrNameLst>
                                      </p:cBhvr>
                                      <p:tavLst>
                                        <p:tav tm="0">
                                          <p:val>
                                            <p:fltVal val="0"/>
                                          </p:val>
                                        </p:tav>
                                        <p:tav tm="100000">
                                          <p:val>
                                            <p:strVal val="#ppt_w"/>
                                          </p:val>
                                        </p:tav>
                                      </p:tavLst>
                                    </p:anim>
                                    <p:anim calcmode="lin" valueType="num">
                                      <p:cBhvr>
                                        <p:cTn id="8" dur="1000" fill="hold"/>
                                        <p:tgtEl>
                                          <p:spTgt spid="3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droppedImage.png" descr="droppedImage.png"/>
          <p:cNvPicPr>
            <a:picLocks noChangeAspect="1"/>
          </p:cNvPicPr>
          <p:nvPr/>
        </p:nvPicPr>
        <p:blipFill>
          <a:blip r:embed="rId2">
            <a:extLst/>
          </a:blip>
          <a:stretch>
            <a:fillRect/>
          </a:stretch>
        </p:blipFill>
        <p:spPr>
          <a:xfrm>
            <a:off x="1143000" y="2217453"/>
            <a:ext cx="1884495" cy="1879601"/>
          </a:xfrm>
          <a:prstGeom prst="rect">
            <a:avLst/>
          </a:prstGeom>
          <a:ln w="12700">
            <a:miter lim="400000"/>
          </a:ln>
        </p:spPr>
      </p:pic>
      <p:pic>
        <p:nvPicPr>
          <p:cNvPr id="259" name="droppedImage.png" descr="droppedImage.png"/>
          <p:cNvPicPr>
            <a:picLocks noChangeAspect="1"/>
          </p:cNvPicPr>
          <p:nvPr/>
        </p:nvPicPr>
        <p:blipFill>
          <a:blip r:embed="rId3">
            <a:extLst/>
          </a:blip>
          <a:stretch>
            <a:fillRect/>
          </a:stretch>
        </p:blipFill>
        <p:spPr>
          <a:xfrm>
            <a:off x="8686800" y="1955800"/>
            <a:ext cx="3417455" cy="2349500"/>
          </a:xfrm>
          <a:prstGeom prst="rect">
            <a:avLst/>
          </a:prstGeom>
          <a:ln w="12700">
            <a:miter lim="400000"/>
          </a:ln>
        </p:spPr>
      </p:pic>
      <p:pic>
        <p:nvPicPr>
          <p:cNvPr id="260" name="droppedImage.png" descr="droppedImage.png"/>
          <p:cNvPicPr>
            <a:picLocks noChangeAspect="1"/>
          </p:cNvPicPr>
          <p:nvPr/>
        </p:nvPicPr>
        <p:blipFill>
          <a:blip r:embed="rId4">
            <a:extLst/>
          </a:blip>
          <a:stretch>
            <a:fillRect/>
          </a:stretch>
        </p:blipFill>
        <p:spPr>
          <a:xfrm>
            <a:off x="1155700" y="4953534"/>
            <a:ext cx="1743972" cy="1917701"/>
          </a:xfrm>
          <a:prstGeom prst="rect">
            <a:avLst/>
          </a:prstGeom>
          <a:ln w="12700">
            <a:miter lim="400000"/>
          </a:ln>
        </p:spPr>
      </p:pic>
      <p:pic>
        <p:nvPicPr>
          <p:cNvPr id="261" name="droppedImage.png" descr="droppedImage.png"/>
          <p:cNvPicPr>
            <a:picLocks noChangeAspect="1"/>
          </p:cNvPicPr>
          <p:nvPr/>
        </p:nvPicPr>
        <p:blipFill>
          <a:blip r:embed="rId5">
            <a:extLst/>
          </a:blip>
          <a:stretch>
            <a:fillRect/>
          </a:stretch>
        </p:blipFill>
        <p:spPr>
          <a:xfrm>
            <a:off x="8305800" y="4724400"/>
            <a:ext cx="4181030" cy="2184400"/>
          </a:xfrm>
          <a:prstGeom prst="rect">
            <a:avLst/>
          </a:prstGeom>
          <a:ln w="12700">
            <a:miter lim="400000"/>
          </a:ln>
        </p:spPr>
      </p:pic>
      <p:pic>
        <p:nvPicPr>
          <p:cNvPr id="262" name="droppedImage.png" descr="droppedImage.png"/>
          <p:cNvPicPr>
            <a:picLocks noChangeAspect="1"/>
          </p:cNvPicPr>
          <p:nvPr/>
        </p:nvPicPr>
        <p:blipFill>
          <a:blip r:embed="rId6">
            <a:extLst/>
          </a:blip>
          <a:stretch>
            <a:fillRect/>
          </a:stretch>
        </p:blipFill>
        <p:spPr>
          <a:xfrm>
            <a:off x="1104900" y="7327900"/>
            <a:ext cx="1960246" cy="2400300"/>
          </a:xfrm>
          <a:prstGeom prst="rect">
            <a:avLst/>
          </a:prstGeom>
          <a:ln w="12700">
            <a:miter lim="400000"/>
          </a:ln>
        </p:spPr>
      </p:pic>
      <p:pic>
        <p:nvPicPr>
          <p:cNvPr id="263" name="droppedImage.png" descr="droppedImage.png"/>
          <p:cNvPicPr>
            <a:picLocks noChangeAspect="1"/>
          </p:cNvPicPr>
          <p:nvPr/>
        </p:nvPicPr>
        <p:blipFill>
          <a:blip r:embed="rId7">
            <a:extLst/>
          </a:blip>
          <a:stretch>
            <a:fillRect/>
          </a:stretch>
        </p:blipFill>
        <p:spPr>
          <a:xfrm>
            <a:off x="9251950" y="7605733"/>
            <a:ext cx="2273301" cy="1538267"/>
          </a:xfrm>
          <a:prstGeom prst="rect">
            <a:avLst/>
          </a:prstGeom>
          <a:ln w="12700">
            <a:miter lim="400000"/>
          </a:ln>
        </p:spPr>
      </p:pic>
      <p:sp>
        <p:nvSpPr>
          <p:cNvPr id="264" name="Line"/>
          <p:cNvSpPr/>
          <p:nvPr/>
        </p:nvSpPr>
        <p:spPr>
          <a:xfrm flipH="1">
            <a:off x="3712859" y="2857500"/>
            <a:ext cx="4135741" cy="1"/>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265" name="Line"/>
          <p:cNvSpPr/>
          <p:nvPr/>
        </p:nvSpPr>
        <p:spPr>
          <a:xfrm flipH="1">
            <a:off x="3715292" y="3416300"/>
            <a:ext cx="4135079" cy="1"/>
          </a:xfrm>
          <a:prstGeom prst="line">
            <a:avLst/>
          </a:prstGeom>
          <a:ln w="25400">
            <a:solidFill>
              <a:srgbClr val="9411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266" name="HTTP"/>
          <p:cNvSpPr txBox="1"/>
          <p:nvPr/>
        </p:nvSpPr>
        <p:spPr>
          <a:xfrm>
            <a:off x="5069005" y="1930400"/>
            <a:ext cx="1418997"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HTTP</a:t>
            </a:r>
          </a:p>
        </p:txBody>
      </p:sp>
      <p:sp>
        <p:nvSpPr>
          <p:cNvPr id="267" name="Line"/>
          <p:cNvSpPr/>
          <p:nvPr/>
        </p:nvSpPr>
        <p:spPr>
          <a:xfrm flipH="1">
            <a:off x="3695700" y="5537200"/>
            <a:ext cx="4135741" cy="1"/>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268" name="Line"/>
          <p:cNvSpPr/>
          <p:nvPr/>
        </p:nvSpPr>
        <p:spPr>
          <a:xfrm flipH="1">
            <a:off x="3708400" y="6096000"/>
            <a:ext cx="4135078" cy="1"/>
          </a:xfrm>
          <a:prstGeom prst="line">
            <a:avLst/>
          </a:prstGeom>
          <a:ln w="25400">
            <a:solidFill>
              <a:srgbClr val="9411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269" name="SMTP"/>
          <p:cNvSpPr txBox="1"/>
          <p:nvPr/>
        </p:nvSpPr>
        <p:spPr>
          <a:xfrm>
            <a:off x="5000463" y="4610100"/>
            <a:ext cx="1527262"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SMTP</a:t>
            </a:r>
          </a:p>
        </p:txBody>
      </p:sp>
      <p:sp>
        <p:nvSpPr>
          <p:cNvPr id="270" name="Line"/>
          <p:cNvSpPr/>
          <p:nvPr/>
        </p:nvSpPr>
        <p:spPr>
          <a:xfrm flipH="1">
            <a:off x="3683000" y="8267700"/>
            <a:ext cx="4135741" cy="1"/>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271" name="Line"/>
          <p:cNvSpPr/>
          <p:nvPr/>
        </p:nvSpPr>
        <p:spPr>
          <a:xfrm flipH="1">
            <a:off x="3695700" y="8826500"/>
            <a:ext cx="4135078" cy="1"/>
          </a:xfrm>
          <a:prstGeom prst="line">
            <a:avLst/>
          </a:prstGeom>
          <a:ln w="25400">
            <a:solidFill>
              <a:srgbClr val="9411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272" name="Proprietary Protocol"/>
          <p:cNvSpPr txBox="1"/>
          <p:nvPr/>
        </p:nvSpPr>
        <p:spPr>
          <a:xfrm>
            <a:off x="3416124" y="7340600"/>
            <a:ext cx="4670604"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Proprietary Protocol</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Image" descr="Image"/>
          <p:cNvPicPr>
            <a:picLocks noChangeAspect="1"/>
          </p:cNvPicPr>
          <p:nvPr/>
        </p:nvPicPr>
        <p:blipFill>
          <a:blip r:embed="rId2">
            <a:extLst/>
          </a:blip>
          <a:stretch>
            <a:fillRect/>
          </a:stretch>
        </p:blipFill>
        <p:spPr>
          <a:xfrm>
            <a:off x="524933" y="596721"/>
            <a:ext cx="5808455" cy="3872303"/>
          </a:xfrm>
          <a:prstGeom prst="rect">
            <a:avLst/>
          </a:prstGeom>
          <a:ln w="12700">
            <a:miter lim="400000"/>
          </a:ln>
        </p:spPr>
      </p:pic>
      <p:sp>
        <p:nvSpPr>
          <p:cNvPr id="391" name="blocking IO (synchronous)…"/>
          <p:cNvSpPr txBox="1"/>
          <p:nvPr/>
        </p:nvSpPr>
        <p:spPr>
          <a:xfrm>
            <a:off x="44114" y="4575970"/>
            <a:ext cx="6403760" cy="23769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300">
                <a:latin typeface="+mn-lt"/>
                <a:ea typeface="+mn-ea"/>
                <a:cs typeface="+mn-cs"/>
                <a:sym typeface="Helvetica Neue"/>
              </a:defRPr>
            </a:pPr>
            <a:r>
              <a:t>blocking IO (synchronous)</a:t>
            </a:r>
          </a:p>
          <a:p>
            <a:pPr>
              <a:defRPr sz="2900"/>
            </a:pPr>
            <a:r>
              <a:t>n employee = n </a:t>
            </a:r>
            <a:r>
              <a:rPr u="sng"/>
              <a:t>threads</a:t>
            </a:r>
          </a:p>
          <a:p>
            <a:pPr>
              <a:defRPr sz="2900"/>
            </a:pPr>
            <a:r>
              <a:t>employees are expensive</a:t>
            </a:r>
          </a:p>
          <a:p>
            <a:pPr>
              <a:defRPr sz="2900"/>
            </a:pPr>
            <a:r>
              <a:t>limited space for employees in the truck</a:t>
            </a:r>
          </a:p>
          <a:p>
            <a:pPr>
              <a:defRPr sz="2900"/>
            </a:pPr>
            <a:r>
              <a:t>few employees =&gt; long queue</a:t>
            </a:r>
          </a:p>
        </p:txBody>
      </p:sp>
      <p:sp>
        <p:nvSpPr>
          <p:cNvPr id="392" name="non-blocking IO (asynchronous)…"/>
          <p:cNvSpPr txBox="1"/>
          <p:nvPr/>
        </p:nvSpPr>
        <p:spPr>
          <a:xfrm>
            <a:off x="3493147" y="7487221"/>
            <a:ext cx="8864998" cy="1932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300">
                <a:latin typeface="+mn-lt"/>
                <a:ea typeface="+mn-ea"/>
                <a:cs typeface="+mn-cs"/>
                <a:sym typeface="Helvetica Neue"/>
              </a:defRPr>
            </a:pPr>
            <a:r>
              <a:t>non-blocking IO (asynchronous)</a:t>
            </a:r>
          </a:p>
          <a:p>
            <a:pPr>
              <a:defRPr sz="2900"/>
            </a:pPr>
            <a:r>
              <a:t>there is only 1 employee (1 thread)</a:t>
            </a:r>
          </a:p>
          <a:p>
            <a:pPr>
              <a:defRPr sz="2900"/>
            </a:pPr>
            <a:r>
              <a:t>customers are </a:t>
            </a:r>
            <a:r>
              <a:rPr u="sng"/>
              <a:t>called back</a:t>
            </a:r>
            <a:r>
              <a:t> when the request is fulfilled</a:t>
            </a:r>
          </a:p>
          <a:p>
            <a:pPr>
              <a:defRPr sz="2900"/>
            </a:pPr>
            <a:r>
              <a:t>no queue</a:t>
            </a:r>
          </a:p>
        </p:txBody>
      </p:sp>
      <p:pic>
        <p:nvPicPr>
          <p:cNvPr id="393" name="Image" descr="Image"/>
          <p:cNvPicPr>
            <a:picLocks noChangeAspect="1"/>
          </p:cNvPicPr>
          <p:nvPr/>
        </p:nvPicPr>
        <p:blipFill>
          <a:blip r:embed="rId3">
            <a:extLst/>
          </a:blip>
          <a:stretch>
            <a:fillRect/>
          </a:stretch>
        </p:blipFill>
        <p:spPr>
          <a:xfrm>
            <a:off x="7680697" y="3906442"/>
            <a:ext cx="3810001" cy="3467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oncurrent Programming"/>
          <p:cNvSpPr txBox="1"/>
          <p:nvPr>
            <p:ph type="title"/>
          </p:nvPr>
        </p:nvSpPr>
        <p:spPr>
          <a:prstGeom prst="rect">
            <a:avLst/>
          </a:prstGeom>
        </p:spPr>
        <p:txBody>
          <a:bodyPr/>
          <a:lstStyle/>
          <a:p>
            <a:pPr/>
            <a:r>
              <a:t>Concurrent Programming</a:t>
            </a:r>
          </a:p>
        </p:txBody>
      </p:sp>
      <p:sp>
        <p:nvSpPr>
          <p:cNvPr id="396" name="On top of the operating system, it is possible launch the Java Virtual Machine (JVM) several times (by invoking the java command). In this scenario, there is one process (program) for every JVM instance.…"/>
          <p:cNvSpPr txBox="1"/>
          <p:nvPr>
            <p:ph type="body" idx="1"/>
          </p:nvPr>
        </p:nvSpPr>
        <p:spPr>
          <a:prstGeom prst="rect">
            <a:avLst/>
          </a:prstGeom>
        </p:spPr>
        <p:txBody>
          <a:bodyPr>
            <a:normAutofit fontScale="100000" lnSpcReduction="0"/>
          </a:bodyPr>
          <a:lstStyle/>
          <a:p>
            <a:pPr marL="256031" indent="-256031" defTabSz="560831">
              <a:spcBef>
                <a:spcPts val="2300"/>
              </a:spcBef>
              <a:defRPr sz="2496"/>
            </a:pPr>
            <a:r>
              <a:t>On top of the </a:t>
            </a:r>
            <a:r>
              <a:rPr b="1"/>
              <a:t>operating system</a:t>
            </a:r>
            <a:r>
              <a:t>, it is possible launch the Java Virtual Machine (</a:t>
            </a:r>
            <a:r>
              <a:rPr b="1"/>
              <a:t>JVM</a:t>
            </a:r>
            <a:r>
              <a:t>) several times (by invoking the java command). In this scenario, there is </a:t>
            </a:r>
            <a:r>
              <a:rPr b="1"/>
              <a:t>one process (program) for every JVM instance</a:t>
            </a:r>
            <a:r>
              <a:t>.</a:t>
            </a:r>
          </a:p>
          <a:p>
            <a:pPr marL="256031" indent="-256031" defTabSz="560831">
              <a:spcBef>
                <a:spcPts val="2300"/>
              </a:spcBef>
              <a:defRPr sz="2496"/>
            </a:pPr>
            <a:r>
              <a:t>If you don’t do anything special, there is a </a:t>
            </a:r>
            <a:r>
              <a:rPr b="1"/>
              <a:t>single execution thread</a:t>
            </a:r>
            <a:r>
              <a:t> within each JVM. This means that all instructions in your code are executed </a:t>
            </a:r>
            <a:r>
              <a:rPr b="1"/>
              <a:t>sequentially</a:t>
            </a:r>
            <a:r>
              <a:t>.</a:t>
            </a:r>
          </a:p>
          <a:p>
            <a:pPr marL="256031" indent="-256031" defTabSz="560831">
              <a:spcBef>
                <a:spcPts val="2300"/>
              </a:spcBef>
              <a:defRPr sz="2496"/>
            </a:pPr>
            <a:r>
              <a:t>Very often, you write software where you want to </a:t>
            </a:r>
            <a:r>
              <a:rPr b="1"/>
              <a:t>perform several tasks at the same time</a:t>
            </a:r>
            <a:r>
              <a:t> (concurrently). For instance:</a:t>
            </a:r>
          </a:p>
          <a:p>
            <a:pPr lvl="1" marL="682751" indent="-256031" defTabSz="560831">
              <a:spcBef>
                <a:spcPts val="2300"/>
              </a:spcBef>
              <a:defRPr sz="2496"/>
            </a:pPr>
            <a:r>
              <a:t>Manage a UI </a:t>
            </a:r>
            <a:r>
              <a:rPr b="1"/>
              <a:t>while</a:t>
            </a:r>
            <a:r>
              <a:t> fetching data from the network,</a:t>
            </a:r>
          </a:p>
          <a:p>
            <a:pPr lvl="1" marL="682751" indent="-256031" defTabSz="560831">
              <a:spcBef>
                <a:spcPts val="2300"/>
              </a:spcBef>
              <a:defRPr sz="2496"/>
            </a:pPr>
            <a:r>
              <a:t>Talking to one HTTP client </a:t>
            </a:r>
            <a:r>
              <a:rPr b="1"/>
              <a:t>while</a:t>
            </a:r>
            <a:r>
              <a:t> talking to another HTTP client,</a:t>
            </a:r>
          </a:p>
          <a:p>
            <a:pPr lvl="1" marL="682751" indent="-256031" defTabSz="560831">
              <a:spcBef>
                <a:spcPts val="2300"/>
              </a:spcBef>
              <a:defRPr sz="2496"/>
            </a:pPr>
            <a:r>
              <a:t>Have a worker do complex calculations on a subset of the data, </a:t>
            </a:r>
            <a:r>
              <a:rPr b="1"/>
              <a:t>while</a:t>
            </a:r>
            <a:r>
              <a:t> having another worker do the same calculations on another subset.</a:t>
            </a:r>
          </a:p>
          <a:p>
            <a:pPr marL="256031" indent="-256031" defTabSz="560831">
              <a:spcBef>
                <a:spcPts val="2300"/>
              </a:spcBef>
              <a:defRPr sz="2496"/>
            </a:pPr>
            <a:r>
              <a:t>You can use </a:t>
            </a:r>
            <a:r>
              <a:rPr b="1"/>
              <a:t>threads</a:t>
            </a:r>
            <a:r>
              <a:t> (also called </a:t>
            </a:r>
            <a:r>
              <a:rPr b="1"/>
              <a:t>lightweight processes</a:t>
            </a:r>
            <a:r>
              <a:t>) for this purpose.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Concurrent Programming in Java"/>
          <p:cNvSpPr txBox="1"/>
          <p:nvPr>
            <p:ph type="title"/>
          </p:nvPr>
        </p:nvSpPr>
        <p:spPr>
          <a:prstGeom prst="rect">
            <a:avLst/>
          </a:prstGeom>
        </p:spPr>
        <p:txBody>
          <a:bodyPr/>
          <a:lstStyle/>
          <a:p>
            <a:pPr/>
            <a:r>
              <a:t>Concurrent Programming in Java</a:t>
            </a:r>
          </a:p>
        </p:txBody>
      </p:sp>
      <p:sp>
        <p:nvSpPr>
          <p:cNvPr id="399" name="In Java, there are two main types…"/>
          <p:cNvSpPr txBox="1"/>
          <p:nvPr>
            <p:ph type="body" idx="1"/>
          </p:nvPr>
        </p:nvSpPr>
        <p:spPr>
          <a:prstGeom prst="rect">
            <a:avLst/>
          </a:prstGeom>
        </p:spPr>
        <p:txBody>
          <a:bodyPr/>
          <a:lstStyle/>
          <a:p>
            <a:pPr/>
            <a:r>
              <a:t>In Java, there are two main types</a:t>
            </a:r>
          </a:p>
          <a:p>
            <a:pPr lvl="1"/>
            <a:r>
              <a:t>The </a:t>
            </a:r>
            <a:r>
              <a:rPr b="1"/>
              <a:t>Thread class</a:t>
            </a:r>
            <a:r>
              <a:t>, which </a:t>
            </a:r>
            <a:r>
              <a:rPr i="1"/>
              <a:t>could be extended</a:t>
            </a:r>
            <a:r>
              <a:t> to implement the behaviour you want to run in parallel.</a:t>
            </a:r>
          </a:p>
          <a:p>
            <a:pPr lvl="1"/>
            <a:r>
              <a:t>The </a:t>
            </a:r>
            <a:r>
              <a:rPr b="1"/>
              <a:t>Runnable interface</a:t>
            </a:r>
            <a:r>
              <a:t>, which </a:t>
            </a:r>
            <a:r>
              <a:rPr i="1"/>
              <a:t>is implemented</a:t>
            </a:r>
            <a:r>
              <a:t> for the same purpose and is passed as an argument to the Thread constructor.</a:t>
            </a:r>
          </a:p>
        </p:txBody>
      </p:sp>
      <p:pic>
        <p:nvPicPr>
          <p:cNvPr id="400" name="droppedImage.pdf" descr="droppedImage.pdf"/>
          <p:cNvPicPr>
            <a:picLocks noChangeAspect="1"/>
          </p:cNvPicPr>
          <p:nvPr/>
        </p:nvPicPr>
        <p:blipFill>
          <a:blip r:embed="rId2">
            <a:extLst/>
          </a:blip>
          <a:stretch>
            <a:fillRect/>
          </a:stretch>
        </p:blipFill>
        <p:spPr>
          <a:xfrm>
            <a:off x="3073400" y="5448300"/>
            <a:ext cx="6845300" cy="3759200"/>
          </a:xfrm>
          <a:prstGeom prst="rect">
            <a:avLst/>
          </a:prstGeom>
          <a:ln w="12700">
            <a:miter lim="400000"/>
          </a:ln>
        </p:spPr>
      </p:pic>
      <p:sp>
        <p:nvSpPr>
          <p:cNvPr id="401" name="Line"/>
          <p:cNvSpPr/>
          <p:nvPr/>
        </p:nvSpPr>
        <p:spPr>
          <a:xfrm flipH="1" flipV="1">
            <a:off x="2210341" y="6680741"/>
            <a:ext cx="1117059" cy="1117059"/>
          </a:xfrm>
          <a:prstGeom prst="line">
            <a:avLst/>
          </a:prstGeom>
          <a:ln w="63500">
            <a:solidFill>
              <a:srgbClr val="83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Concurrent Programming in Java"/>
          <p:cNvSpPr txBox="1"/>
          <p:nvPr>
            <p:ph type="title"/>
          </p:nvPr>
        </p:nvSpPr>
        <p:spPr>
          <a:prstGeom prst="rect">
            <a:avLst/>
          </a:prstGeom>
        </p:spPr>
        <p:txBody>
          <a:bodyPr/>
          <a:lstStyle/>
          <a:p>
            <a:pPr/>
            <a:r>
              <a:t>Concurrent Programming in Java</a:t>
            </a:r>
          </a:p>
        </p:txBody>
      </p:sp>
      <p:sp>
        <p:nvSpPr>
          <p:cNvPr id="404" name="There are other classes related to threads, in the java.util.concurrent package. An important one is the ExecutorService, which makes it possible to use thread pools.…"/>
          <p:cNvSpPr txBox="1"/>
          <p:nvPr>
            <p:ph type="body" idx="1"/>
          </p:nvPr>
        </p:nvSpPr>
        <p:spPr>
          <a:prstGeom prst="rect">
            <a:avLst/>
          </a:prstGeom>
        </p:spPr>
        <p:txBody>
          <a:bodyPr/>
          <a:lstStyle/>
          <a:p>
            <a:pPr/>
            <a:r>
              <a:t>There are other classes related to threads, in the java.util.concurrent package. An important one is the </a:t>
            </a:r>
            <a:r>
              <a:rPr b="1"/>
              <a:t>ExecutorService</a:t>
            </a:r>
            <a:r>
              <a:t>, which makes it possible to use </a:t>
            </a:r>
            <a:r>
              <a:rPr b="1"/>
              <a:t>thread pools</a:t>
            </a:r>
            <a:r>
              <a:t>.</a:t>
            </a:r>
          </a:p>
          <a:p>
            <a:pPr/>
            <a:r>
              <a:t>A thread pool gives you a way to limit the number of threads spawned (by your server), so that you will not consume all resources. Others are queued.</a:t>
            </a:r>
          </a:p>
        </p:txBody>
      </p:sp>
      <p:sp>
        <p:nvSpPr>
          <p:cNvPr id="405" name="package de.vogella.concurrency.threadpools;…"/>
          <p:cNvSpPr txBox="1"/>
          <p:nvPr/>
        </p:nvSpPr>
        <p:spPr>
          <a:xfrm>
            <a:off x="4631743" y="4699001"/>
            <a:ext cx="7859691" cy="4958545"/>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tabLst>
                <a:tab pos="304800" algn="l"/>
                <a:tab pos="571500" algn="l"/>
                <a:tab pos="825500" algn="l"/>
                <a:tab pos="1092200" algn="l"/>
                <a:tab pos="1346200" algn="l"/>
              </a:tabLst>
              <a:defRPr sz="1500">
                <a:latin typeface="Consolas"/>
                <a:ea typeface="Consolas"/>
                <a:cs typeface="Consolas"/>
                <a:sym typeface="Consolas"/>
              </a:defRPr>
            </a:pPr>
            <a:r>
              <a:t>package de.vogella.concurrency.threadpools;</a:t>
            </a:r>
          </a:p>
          <a:p>
            <a:pPr algn="l">
              <a:tabLst>
                <a:tab pos="304800" algn="l"/>
                <a:tab pos="571500" algn="l"/>
                <a:tab pos="825500" algn="l"/>
                <a:tab pos="1092200" algn="l"/>
                <a:tab pos="1346200" algn="l"/>
              </a:tabLst>
              <a:defRPr sz="1500">
                <a:latin typeface="Consolas"/>
                <a:ea typeface="Consolas"/>
                <a:cs typeface="Consolas"/>
                <a:sym typeface="Consolas"/>
              </a:defRPr>
            </a:pPr>
            <a:r>
              <a:t>import java.util.concurrent.ExecutorService;</a:t>
            </a:r>
          </a:p>
          <a:p>
            <a:pPr algn="l">
              <a:tabLst>
                <a:tab pos="304800" algn="l"/>
                <a:tab pos="571500" algn="l"/>
                <a:tab pos="825500" algn="l"/>
                <a:tab pos="1092200" algn="l"/>
                <a:tab pos="1346200" algn="l"/>
              </a:tabLst>
              <a:defRPr sz="1500">
                <a:latin typeface="Consolas"/>
                <a:ea typeface="Consolas"/>
                <a:cs typeface="Consolas"/>
                <a:sym typeface="Consolas"/>
              </a:defRPr>
            </a:pPr>
            <a:r>
              <a:t>import java.util.concurrent.Executors;</a:t>
            </a:r>
          </a:p>
          <a:p>
            <a:pPr algn="l">
              <a:tabLst>
                <a:tab pos="304800" algn="l"/>
                <a:tab pos="571500" algn="l"/>
                <a:tab pos="825500" algn="l"/>
                <a:tab pos="1092200" algn="l"/>
                <a:tab pos="1346200" algn="l"/>
              </a:tabLst>
              <a:defRPr sz="1500">
                <a:latin typeface="Consolas"/>
                <a:ea typeface="Consolas"/>
                <a:cs typeface="Consolas"/>
                <a:sym typeface="Consolas"/>
              </a:defRPr>
            </a:pPr>
            <a:r>
              <a:t>public class Main {</a:t>
            </a:r>
          </a:p>
          <a:p>
            <a:pPr algn="l">
              <a:tabLst>
                <a:tab pos="304800" algn="l"/>
                <a:tab pos="571500" algn="l"/>
                <a:tab pos="825500" algn="l"/>
                <a:tab pos="1092200" algn="l"/>
                <a:tab pos="1346200" algn="l"/>
              </a:tabLst>
              <a:defRPr b="1" sz="1500">
                <a:latin typeface="Consolas"/>
                <a:ea typeface="Consolas"/>
                <a:cs typeface="Consolas"/>
                <a:sym typeface="Consolas"/>
              </a:defRPr>
            </a:pPr>
            <a:r>
              <a:t>  private static final int NTHREDS = 10;</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public static void main(String[] args) {</a:t>
            </a:r>
          </a:p>
          <a:p>
            <a:pPr algn="l">
              <a:tabLst>
                <a:tab pos="304800" algn="l"/>
                <a:tab pos="571500" algn="l"/>
                <a:tab pos="825500" algn="l"/>
                <a:tab pos="1092200" algn="l"/>
                <a:tab pos="1346200" algn="l"/>
              </a:tabLst>
              <a:defRPr b="1" sz="1500">
                <a:latin typeface="Consolas"/>
                <a:ea typeface="Consolas"/>
                <a:cs typeface="Consolas"/>
                <a:sym typeface="Consolas"/>
              </a:defRPr>
            </a:pPr>
            <a:r>
              <a:t>    ExecutorService executor = Executors.newFixedThreadPool(NTHREDS);</a:t>
            </a:r>
          </a:p>
          <a:p>
            <a:pPr algn="l">
              <a:tabLst>
                <a:tab pos="304800" algn="l"/>
                <a:tab pos="571500" algn="l"/>
                <a:tab pos="825500" algn="l"/>
                <a:tab pos="1092200" algn="l"/>
                <a:tab pos="1346200" algn="l"/>
              </a:tabLst>
              <a:defRPr sz="1500">
                <a:latin typeface="Consolas"/>
                <a:ea typeface="Consolas"/>
                <a:cs typeface="Consolas"/>
                <a:sym typeface="Consolas"/>
              </a:defRPr>
            </a:pPr>
            <a:r>
              <a:t>    for (int i = 0; i &lt; 500; i++) {</a:t>
            </a:r>
          </a:p>
          <a:p>
            <a:pPr algn="l">
              <a:tabLst>
                <a:tab pos="304800" algn="l"/>
                <a:tab pos="571500" algn="l"/>
                <a:tab pos="825500" algn="l"/>
                <a:tab pos="1092200" algn="l"/>
                <a:tab pos="1346200" algn="l"/>
              </a:tabLst>
              <a:defRPr sz="1500">
                <a:latin typeface="Consolas"/>
                <a:ea typeface="Consolas"/>
                <a:cs typeface="Consolas"/>
                <a:sym typeface="Consolas"/>
              </a:defRPr>
            </a:pPr>
            <a:r>
              <a:t>      Runnable worker = new MyRunnable(10000000L + i);</a:t>
            </a:r>
          </a:p>
          <a:p>
            <a:pPr algn="l">
              <a:tabLst>
                <a:tab pos="304800" algn="l"/>
                <a:tab pos="571500" algn="l"/>
                <a:tab pos="825500" algn="l"/>
                <a:tab pos="1092200" algn="l"/>
                <a:tab pos="1346200" algn="l"/>
              </a:tabLst>
              <a:defRPr sz="1500">
                <a:latin typeface="Consolas"/>
                <a:ea typeface="Consolas"/>
                <a:cs typeface="Consolas"/>
                <a:sym typeface="Consolas"/>
              </a:defRPr>
            </a:pPr>
            <a:r>
              <a:t>      executor.execute(worker);</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    // This will make the executor accept no new threads</a:t>
            </a:r>
          </a:p>
          <a:p>
            <a:pPr algn="l">
              <a:tabLst>
                <a:tab pos="304800" algn="l"/>
                <a:tab pos="571500" algn="l"/>
                <a:tab pos="825500" algn="l"/>
                <a:tab pos="1092200" algn="l"/>
                <a:tab pos="1346200" algn="l"/>
              </a:tabLst>
              <a:defRPr sz="1500">
                <a:latin typeface="Consolas"/>
                <a:ea typeface="Consolas"/>
                <a:cs typeface="Consolas"/>
                <a:sym typeface="Consolas"/>
              </a:defRPr>
            </a:pPr>
            <a:r>
              <a:t>    // and finish all existing threads in the queue</a:t>
            </a:r>
          </a:p>
          <a:p>
            <a:pPr algn="l">
              <a:tabLst>
                <a:tab pos="304800" algn="l"/>
                <a:tab pos="571500" algn="l"/>
                <a:tab pos="825500" algn="l"/>
                <a:tab pos="1092200" algn="l"/>
                <a:tab pos="1346200" algn="l"/>
              </a:tabLst>
              <a:defRPr b="1" sz="1500">
                <a:latin typeface="Consolas"/>
                <a:ea typeface="Consolas"/>
                <a:cs typeface="Consolas"/>
                <a:sym typeface="Consolas"/>
              </a:defRPr>
            </a:pPr>
            <a:r>
              <a:t>    executor.shutdown();</a:t>
            </a:r>
          </a:p>
          <a:p>
            <a:pPr algn="l">
              <a:tabLst>
                <a:tab pos="304800" algn="l"/>
                <a:tab pos="571500" algn="l"/>
                <a:tab pos="825500" algn="l"/>
                <a:tab pos="1092200" algn="l"/>
                <a:tab pos="1346200" algn="l"/>
              </a:tabLst>
              <a:defRPr sz="1500">
                <a:latin typeface="Consolas"/>
                <a:ea typeface="Consolas"/>
                <a:cs typeface="Consolas"/>
                <a:sym typeface="Consolas"/>
              </a:defRPr>
            </a:pPr>
            <a:r>
              <a:t>    // Wait until all threads are finish</a:t>
            </a:r>
          </a:p>
          <a:p>
            <a:pPr algn="l">
              <a:tabLst>
                <a:tab pos="304800" algn="l"/>
                <a:tab pos="571500" algn="l"/>
                <a:tab pos="825500" algn="l"/>
                <a:tab pos="1092200" algn="l"/>
                <a:tab pos="1346200" algn="l"/>
              </a:tabLst>
              <a:defRPr b="1" sz="1500">
                <a:latin typeface="Consolas"/>
                <a:ea typeface="Consolas"/>
                <a:cs typeface="Consolas"/>
                <a:sym typeface="Consolas"/>
              </a:defRPr>
            </a:pPr>
            <a:r>
              <a:t>    executor.awaitTermination();</a:t>
            </a:r>
          </a:p>
          <a:p>
            <a:pPr algn="l">
              <a:tabLst>
                <a:tab pos="304800" algn="l"/>
                <a:tab pos="571500" algn="l"/>
                <a:tab pos="825500" algn="l"/>
                <a:tab pos="1092200" algn="l"/>
                <a:tab pos="1346200" algn="l"/>
              </a:tabLst>
              <a:defRPr sz="1500">
                <a:latin typeface="Consolas"/>
                <a:ea typeface="Consolas"/>
                <a:cs typeface="Consolas"/>
                <a:sym typeface="Consolas"/>
              </a:defRPr>
            </a:pPr>
            <a:r>
              <a:t>    System.out.println("Finished all threads");</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 </a:t>
            </a:r>
          </a:p>
        </p:txBody>
      </p:sp>
      <p:sp>
        <p:nvSpPr>
          <p:cNvPr id="406" name="http://www.vogella.com/tutorials/JavaConcurrency/article.html"/>
          <p:cNvSpPr txBox="1"/>
          <p:nvPr/>
        </p:nvSpPr>
        <p:spPr>
          <a:xfrm>
            <a:off x="87833" y="7137798"/>
            <a:ext cx="4370338" cy="1919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http://www.vogella.com/tutorials/JavaConcurrency/article.html</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5"/>
                                        </p:tgtEl>
                                        <p:attrNameLst>
                                          <p:attrName>style.visibility</p:attrName>
                                        </p:attrNameLst>
                                      </p:cBhvr>
                                      <p:to>
                                        <p:strVal val="visible"/>
                                      </p:to>
                                    </p:set>
                                    <p:anim calcmode="lin" valueType="num">
                                      <p:cBhvr>
                                        <p:cTn id="7" dur="1000" fill="hold"/>
                                        <p:tgtEl>
                                          <p:spTgt spid="405"/>
                                        </p:tgtEl>
                                        <p:attrNameLst>
                                          <p:attrName>ppt_w</p:attrName>
                                        </p:attrNameLst>
                                      </p:cBhvr>
                                      <p:tavLst>
                                        <p:tav tm="0">
                                          <p:val>
                                            <p:fltVal val="0"/>
                                          </p:val>
                                        </p:tav>
                                        <p:tav tm="100000">
                                          <p:val>
                                            <p:strVal val="#ppt_w"/>
                                          </p:val>
                                        </p:tav>
                                      </p:tavLst>
                                    </p:anim>
                                    <p:anim calcmode="lin" valueType="num">
                                      <p:cBhvr>
                                        <p:cTn id="8" dur="1000" fill="hold"/>
                                        <p:tgtEl>
                                          <p:spTgt spid="4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5"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erverSocket = new ServerSocket(port);…"/>
          <p:cNvSpPr txBox="1"/>
          <p:nvPr/>
        </p:nvSpPr>
        <p:spPr>
          <a:xfrm>
            <a:off x="5321300" y="2705100"/>
            <a:ext cx="7353300" cy="61087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500">
                <a:latin typeface="Consolas"/>
                <a:ea typeface="Consolas"/>
                <a:cs typeface="Consolas"/>
                <a:sym typeface="Consolas"/>
              </a:defRPr>
            </a:pPr>
            <a:r>
              <a:t>serverSocket = new ServerSocket(port);</a:t>
            </a:r>
          </a:p>
          <a:p>
            <a:pPr algn="l">
              <a:defRPr sz="1500">
                <a:latin typeface="Consolas"/>
                <a:ea typeface="Consolas"/>
                <a:cs typeface="Consolas"/>
                <a:sym typeface="Consolas"/>
              </a:defRPr>
            </a:pPr>
            <a:r>
              <a:t>while (true) {</a:t>
            </a:r>
          </a:p>
          <a:p>
            <a:pPr algn="l">
              <a:defRPr sz="1500">
                <a:latin typeface="Consolas"/>
                <a:ea typeface="Consolas"/>
                <a:cs typeface="Consolas"/>
                <a:sym typeface="Consolas"/>
              </a:defRPr>
            </a:pPr>
          </a:p>
          <a:p>
            <a:pPr lvl="1" algn="l">
              <a:defRPr b="1" sz="1500">
                <a:latin typeface="Consolas"/>
                <a:ea typeface="Consolas"/>
                <a:cs typeface="Consolas"/>
                <a:sym typeface="Consolas"/>
              </a:defRPr>
            </a:pPr>
            <a:r>
              <a:t>clientSocket = serverSocket.accept();</a:t>
            </a:r>
          </a:p>
          <a:p>
            <a:pPr lvl="1" algn="l">
              <a:defRPr b="1" sz="1500">
                <a:latin typeface="Consolas"/>
                <a:ea typeface="Consolas"/>
                <a:cs typeface="Consolas"/>
                <a:sym typeface="Consolas"/>
              </a:defRPr>
            </a:pPr>
          </a:p>
          <a:p>
            <a:pPr lvl="1" algn="l">
              <a:defRPr sz="1500">
                <a:latin typeface="Consolas"/>
                <a:ea typeface="Consolas"/>
                <a:cs typeface="Consolas"/>
                <a:sym typeface="Consolas"/>
              </a:defRPr>
            </a:pPr>
            <a:r>
              <a:t>in = new BufferedReader(new InputStreamReader(clientSocket.getInputStream()));</a:t>
            </a:r>
          </a:p>
          <a:p>
            <a:pPr lvl="1" algn="l">
              <a:defRPr sz="1500">
                <a:latin typeface="Consolas"/>
                <a:ea typeface="Consolas"/>
                <a:cs typeface="Consolas"/>
                <a:sym typeface="Consolas"/>
              </a:defRPr>
            </a:pPr>
            <a:r>
              <a:t>out = new PrintWriter(clientSocket.getOutputStream());</a:t>
            </a:r>
          </a:p>
          <a:p>
            <a:pPr lvl="1" algn="l">
              <a:defRPr sz="1500">
                <a:latin typeface="Consolas"/>
                <a:ea typeface="Consolas"/>
                <a:cs typeface="Consolas"/>
                <a:sym typeface="Consolas"/>
              </a:defRPr>
            </a:pPr>
            <a:r>
              <a:t>String line;</a:t>
            </a:r>
          </a:p>
          <a:p>
            <a:pPr lvl="1" algn="l">
              <a:defRPr sz="1500">
                <a:latin typeface="Consolas"/>
                <a:ea typeface="Consolas"/>
                <a:cs typeface="Consolas"/>
                <a:sym typeface="Consolas"/>
              </a:defRPr>
            </a:pPr>
            <a:r>
              <a:t>boolean shouldRun = true;</a:t>
            </a:r>
          </a:p>
          <a:p>
            <a:pPr algn="l">
              <a:defRPr sz="1500">
                <a:latin typeface="Consolas"/>
                <a:ea typeface="Consolas"/>
                <a:cs typeface="Consolas"/>
                <a:sym typeface="Consolas"/>
              </a:defRPr>
            </a:pPr>
            <a:r>
              <a:t>				</a:t>
            </a:r>
          </a:p>
          <a:p>
            <a:pPr lvl="1" algn="l">
              <a:defRPr sz="1500">
                <a:latin typeface="Consolas"/>
                <a:ea typeface="Consolas"/>
                <a:cs typeface="Consolas"/>
                <a:sym typeface="Consolas"/>
              </a:defRPr>
            </a:pPr>
            <a:r>
              <a:t>LOG.info("Reading until client sends BYE");</a:t>
            </a:r>
          </a:p>
          <a:p>
            <a:pPr lvl="1" algn="l">
              <a:defRPr sz="1500">
                <a:latin typeface="Consolas"/>
                <a:ea typeface="Consolas"/>
                <a:cs typeface="Consolas"/>
                <a:sym typeface="Consolas"/>
              </a:defRPr>
            </a:pPr>
            <a:r>
              <a:t>				</a:t>
            </a:r>
          </a:p>
          <a:p>
            <a:pPr lvl="1" algn="l">
              <a:defRPr sz="1500">
                <a:latin typeface="Consolas"/>
                <a:ea typeface="Consolas"/>
                <a:cs typeface="Consolas"/>
                <a:sym typeface="Consolas"/>
              </a:defRPr>
            </a:pPr>
            <a:r>
              <a:t>while ( (shouldRun) &amp;&amp; (line = in.readLine()) != null ) {</a:t>
            </a:r>
          </a:p>
          <a:p>
            <a:pPr lvl="2" algn="l">
              <a:defRPr sz="1500">
                <a:latin typeface="Consolas"/>
                <a:ea typeface="Consolas"/>
                <a:cs typeface="Consolas"/>
                <a:sym typeface="Consolas"/>
              </a:defRPr>
            </a:pPr>
            <a:r>
              <a:t>if (line.equalsIgnoreCase("bye")) {</a:t>
            </a:r>
          </a:p>
          <a:p>
            <a:pPr lvl="3" algn="l">
              <a:defRPr sz="1500">
                <a:latin typeface="Consolas"/>
                <a:ea typeface="Consolas"/>
                <a:cs typeface="Consolas"/>
                <a:sym typeface="Consolas"/>
              </a:defRPr>
            </a:pPr>
            <a:r>
              <a:t>shouldRun = false;</a:t>
            </a:r>
          </a:p>
          <a:p>
            <a:pPr lvl="2" algn="l">
              <a:defRPr sz="1500">
                <a:latin typeface="Consolas"/>
                <a:ea typeface="Consolas"/>
                <a:cs typeface="Consolas"/>
                <a:sym typeface="Consolas"/>
              </a:defRPr>
            </a:pPr>
            <a:r>
              <a:t>}</a:t>
            </a:r>
          </a:p>
          <a:p>
            <a:pPr lvl="2" algn="l">
              <a:defRPr sz="1500">
                <a:latin typeface="Consolas"/>
                <a:ea typeface="Consolas"/>
                <a:cs typeface="Consolas"/>
                <a:sym typeface="Consolas"/>
              </a:defRPr>
            </a:pPr>
            <a:r>
              <a:t>out.println("&gt; " + line.toUpperCase());</a:t>
            </a:r>
          </a:p>
          <a:p>
            <a:pPr lvl="2" algn="l">
              <a:defRPr sz="1500">
                <a:latin typeface="Consolas"/>
                <a:ea typeface="Consolas"/>
                <a:cs typeface="Consolas"/>
                <a:sym typeface="Consolas"/>
              </a:defRPr>
            </a:pPr>
            <a:r>
              <a:t>out.flush();</a:t>
            </a:r>
          </a:p>
          <a:p>
            <a:pPr lvl="1" algn="l">
              <a:defRPr sz="1500">
                <a:latin typeface="Consolas"/>
                <a:ea typeface="Consolas"/>
                <a:cs typeface="Consolas"/>
                <a:sym typeface="Consolas"/>
              </a:defRPr>
            </a:pPr>
            <a:r>
              <a:t>}</a:t>
            </a:r>
          </a:p>
          <a:p>
            <a:pPr lvl="1" algn="l">
              <a:defRPr sz="1500">
                <a:latin typeface="Consolas"/>
                <a:ea typeface="Consolas"/>
                <a:cs typeface="Consolas"/>
                <a:sym typeface="Consolas"/>
              </a:defRPr>
            </a:pPr>
            <a:r>
              <a:t>clientSocket.close();</a:t>
            </a:r>
          </a:p>
          <a:p>
            <a:pPr lvl="1" algn="l">
              <a:defRPr sz="1500">
                <a:latin typeface="Consolas"/>
                <a:ea typeface="Consolas"/>
                <a:cs typeface="Consolas"/>
                <a:sym typeface="Consolas"/>
              </a:defRPr>
            </a:pPr>
            <a:r>
              <a:t>in.close();</a:t>
            </a:r>
          </a:p>
          <a:p>
            <a:pPr lvl="1" algn="l">
              <a:defRPr sz="1500">
                <a:latin typeface="Consolas"/>
                <a:ea typeface="Consolas"/>
                <a:cs typeface="Consolas"/>
                <a:sym typeface="Consolas"/>
              </a:defRPr>
            </a:pPr>
            <a:r>
              <a:t>out.close();</a:t>
            </a:r>
          </a:p>
          <a:p>
            <a:pPr algn="l">
              <a:defRPr sz="1500">
                <a:latin typeface="Consolas"/>
                <a:ea typeface="Consolas"/>
                <a:cs typeface="Consolas"/>
                <a:sym typeface="Consolas"/>
              </a:defRPr>
            </a:pPr>
            <a:r>
              <a:t>}</a:t>
            </a:r>
          </a:p>
        </p:txBody>
      </p:sp>
      <p:sp>
        <p:nvSpPr>
          <p:cNvPr id="409" name="Line"/>
          <p:cNvSpPr/>
          <p:nvPr/>
        </p:nvSpPr>
        <p:spPr>
          <a:xfrm flipV="1">
            <a:off x="9256295" y="2176871"/>
            <a:ext cx="962685" cy="1399375"/>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10" name="It is only when we reach this line that a new client can connect"/>
          <p:cNvSpPr txBox="1"/>
          <p:nvPr/>
        </p:nvSpPr>
        <p:spPr>
          <a:xfrm>
            <a:off x="6731000" y="1316204"/>
            <a:ext cx="45339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It is only when we reach this line that a new client can connect</a:t>
            </a:r>
          </a:p>
        </p:txBody>
      </p:sp>
      <p:sp>
        <p:nvSpPr>
          <p:cNvPr id="411" name="It takes a long time to serve each client"/>
          <p:cNvSpPr txBox="1"/>
          <p:nvPr/>
        </p:nvSpPr>
        <p:spPr>
          <a:xfrm>
            <a:off x="7264400" y="9012404"/>
            <a:ext cx="5765800" cy="4363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It takes a long time to serve each client</a:t>
            </a:r>
          </a:p>
        </p:txBody>
      </p:sp>
      <p:sp>
        <p:nvSpPr>
          <p:cNvPr id="412" name="Line"/>
          <p:cNvSpPr/>
          <p:nvPr/>
        </p:nvSpPr>
        <p:spPr>
          <a:xfrm>
            <a:off x="10394932" y="6229085"/>
            <a:ext cx="780664" cy="2713018"/>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413" name="droppedImage.pdf" descr="droppedImage.pdf"/>
          <p:cNvPicPr>
            <a:picLocks noChangeAspect="1"/>
          </p:cNvPicPr>
          <p:nvPr/>
        </p:nvPicPr>
        <p:blipFill>
          <a:blip r:embed="rId2">
            <a:extLst/>
          </a:blip>
          <a:stretch>
            <a:fillRect/>
          </a:stretch>
        </p:blipFill>
        <p:spPr>
          <a:xfrm>
            <a:off x="381000" y="762000"/>
            <a:ext cx="4445000" cy="7823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13"/>
                                        </p:tgtEl>
                                        <p:attrNameLst>
                                          <p:attrName>style.visibility</p:attrName>
                                        </p:attrNameLst>
                                      </p:cBhvr>
                                      <p:to>
                                        <p:strVal val="visible"/>
                                      </p:to>
                                    </p:set>
                                    <p:anim calcmode="lin" valueType="num">
                                      <p:cBhvr>
                                        <p:cTn id="7" dur="1000" fill="hold"/>
                                        <p:tgtEl>
                                          <p:spTgt spid="413"/>
                                        </p:tgtEl>
                                        <p:attrNameLst>
                                          <p:attrName>ppt_w</p:attrName>
                                        </p:attrNameLst>
                                      </p:cBhvr>
                                      <p:tavLst>
                                        <p:tav tm="0">
                                          <p:val>
                                            <p:fltVal val="0"/>
                                          </p:val>
                                        </p:tav>
                                        <p:tav tm="100000">
                                          <p:val>
                                            <p:strVal val="#ppt_w"/>
                                          </p:val>
                                        </p:tav>
                                      </p:tavLst>
                                    </p:anim>
                                    <p:anim calcmode="lin" valueType="num">
                                      <p:cBhvr>
                                        <p:cTn id="8" dur="1000" fill="hold"/>
                                        <p:tgtEl>
                                          <p:spTgt spid="4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08"/>
                                        </p:tgtEl>
                                        <p:attrNameLst>
                                          <p:attrName>style.visibility</p:attrName>
                                        </p:attrNameLst>
                                      </p:cBhvr>
                                      <p:to>
                                        <p:strVal val="visible"/>
                                      </p:to>
                                    </p:set>
                                    <p:anim calcmode="lin" valueType="num">
                                      <p:cBhvr>
                                        <p:cTn id="13" dur="1000" fill="hold"/>
                                        <p:tgtEl>
                                          <p:spTgt spid="408"/>
                                        </p:tgtEl>
                                        <p:attrNameLst>
                                          <p:attrName>ppt_w</p:attrName>
                                        </p:attrNameLst>
                                      </p:cBhvr>
                                      <p:tavLst>
                                        <p:tav tm="0">
                                          <p:val>
                                            <p:fltVal val="0"/>
                                          </p:val>
                                        </p:tav>
                                        <p:tav tm="100000">
                                          <p:val>
                                            <p:strVal val="#ppt_w"/>
                                          </p:val>
                                        </p:tav>
                                      </p:tavLst>
                                    </p:anim>
                                    <p:anim calcmode="lin" valueType="num">
                                      <p:cBhvr>
                                        <p:cTn id="14" dur="1000" fill="hold"/>
                                        <p:tgtEl>
                                          <p:spTgt spid="408"/>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09"/>
                                        </p:tgtEl>
                                        <p:attrNameLst>
                                          <p:attrName>style.visibility</p:attrName>
                                        </p:attrNameLst>
                                      </p:cBhvr>
                                      <p:to>
                                        <p:strVal val="visible"/>
                                      </p:to>
                                    </p:set>
                                    <p:anim calcmode="lin" valueType="num">
                                      <p:cBhvr>
                                        <p:cTn id="18" dur="1000" fill="hold"/>
                                        <p:tgtEl>
                                          <p:spTgt spid="409"/>
                                        </p:tgtEl>
                                        <p:attrNameLst>
                                          <p:attrName>ppt_w</p:attrName>
                                        </p:attrNameLst>
                                      </p:cBhvr>
                                      <p:tavLst>
                                        <p:tav tm="0">
                                          <p:val>
                                            <p:fltVal val="0"/>
                                          </p:val>
                                        </p:tav>
                                        <p:tav tm="100000">
                                          <p:val>
                                            <p:strVal val="#ppt_w"/>
                                          </p:val>
                                        </p:tav>
                                      </p:tavLst>
                                    </p:anim>
                                    <p:anim calcmode="lin" valueType="num">
                                      <p:cBhvr>
                                        <p:cTn id="19" dur="1000" fill="hold"/>
                                        <p:tgtEl>
                                          <p:spTgt spid="409"/>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410"/>
                                        </p:tgtEl>
                                        <p:attrNameLst>
                                          <p:attrName>style.visibility</p:attrName>
                                        </p:attrNameLst>
                                      </p:cBhvr>
                                      <p:to>
                                        <p:strVal val="visible"/>
                                      </p:to>
                                    </p:set>
                                    <p:anim calcmode="lin" valueType="num">
                                      <p:cBhvr>
                                        <p:cTn id="23" dur="1000" fill="hold"/>
                                        <p:tgtEl>
                                          <p:spTgt spid="410"/>
                                        </p:tgtEl>
                                        <p:attrNameLst>
                                          <p:attrName>ppt_w</p:attrName>
                                        </p:attrNameLst>
                                      </p:cBhvr>
                                      <p:tavLst>
                                        <p:tav tm="0">
                                          <p:val>
                                            <p:fltVal val="0"/>
                                          </p:val>
                                        </p:tav>
                                        <p:tav tm="100000">
                                          <p:val>
                                            <p:strVal val="#ppt_w"/>
                                          </p:val>
                                        </p:tav>
                                      </p:tavLst>
                                    </p:anim>
                                    <p:anim calcmode="lin" valueType="num">
                                      <p:cBhvr>
                                        <p:cTn id="24" dur="1000" fill="hold"/>
                                        <p:tgtEl>
                                          <p:spTgt spid="410"/>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Class="entr" nodeType="afterEffect" presetSubtype="16" presetID="23" grpId="5" fill="hold">
                                  <p:stCondLst>
                                    <p:cond delay="0"/>
                                  </p:stCondLst>
                                  <p:iterate type="el" backwards="0">
                                    <p:tmAbs val="0"/>
                                  </p:iterate>
                                  <p:childTnLst>
                                    <p:set>
                                      <p:cBhvr>
                                        <p:cTn id="27" fill="hold"/>
                                        <p:tgtEl>
                                          <p:spTgt spid="411"/>
                                        </p:tgtEl>
                                        <p:attrNameLst>
                                          <p:attrName>style.visibility</p:attrName>
                                        </p:attrNameLst>
                                      </p:cBhvr>
                                      <p:to>
                                        <p:strVal val="visible"/>
                                      </p:to>
                                    </p:set>
                                    <p:anim calcmode="lin" valueType="num">
                                      <p:cBhvr>
                                        <p:cTn id="28" dur="1000" fill="hold"/>
                                        <p:tgtEl>
                                          <p:spTgt spid="411"/>
                                        </p:tgtEl>
                                        <p:attrNameLst>
                                          <p:attrName>ppt_w</p:attrName>
                                        </p:attrNameLst>
                                      </p:cBhvr>
                                      <p:tavLst>
                                        <p:tav tm="0">
                                          <p:val>
                                            <p:fltVal val="0"/>
                                          </p:val>
                                        </p:tav>
                                        <p:tav tm="100000">
                                          <p:val>
                                            <p:strVal val="#ppt_w"/>
                                          </p:val>
                                        </p:tav>
                                      </p:tavLst>
                                    </p:anim>
                                    <p:anim calcmode="lin" valueType="num">
                                      <p:cBhvr>
                                        <p:cTn id="29" dur="1000" fill="hold"/>
                                        <p:tgtEl>
                                          <p:spTgt spid="411"/>
                                        </p:tgtEl>
                                        <p:attrNameLst>
                                          <p:attrName>ppt_h</p:attrName>
                                        </p:attrNameLst>
                                      </p:cBhvr>
                                      <p:tavLst>
                                        <p:tav tm="0">
                                          <p:val>
                                            <p:fltVal val="0"/>
                                          </p:val>
                                        </p:tav>
                                        <p:tav tm="100000">
                                          <p:val>
                                            <p:strVal val="#ppt_h"/>
                                          </p:val>
                                        </p:tav>
                                      </p:tavLst>
                                    </p:anim>
                                  </p:childTnLst>
                                </p:cTn>
                              </p:par>
                            </p:childTnLst>
                          </p:cTn>
                        </p:par>
                        <p:par>
                          <p:cTn id="30" fill="hold">
                            <p:stCondLst>
                              <p:cond delay="4000"/>
                            </p:stCondLst>
                            <p:childTnLst>
                              <p:par>
                                <p:cTn id="31" presetClass="entr" nodeType="afterEffect" presetSubtype="16" presetID="23" grpId="6" fill="hold">
                                  <p:stCondLst>
                                    <p:cond delay="0"/>
                                  </p:stCondLst>
                                  <p:iterate type="el" backwards="0">
                                    <p:tmAbs val="0"/>
                                  </p:iterate>
                                  <p:childTnLst>
                                    <p:set>
                                      <p:cBhvr>
                                        <p:cTn id="32" fill="hold"/>
                                        <p:tgtEl>
                                          <p:spTgt spid="412"/>
                                        </p:tgtEl>
                                        <p:attrNameLst>
                                          <p:attrName>style.visibility</p:attrName>
                                        </p:attrNameLst>
                                      </p:cBhvr>
                                      <p:to>
                                        <p:strVal val="visible"/>
                                      </p:to>
                                    </p:set>
                                    <p:anim calcmode="lin" valueType="num">
                                      <p:cBhvr>
                                        <p:cTn id="33" dur="1000" fill="hold"/>
                                        <p:tgtEl>
                                          <p:spTgt spid="412"/>
                                        </p:tgtEl>
                                        <p:attrNameLst>
                                          <p:attrName>ppt_w</p:attrName>
                                        </p:attrNameLst>
                                      </p:cBhvr>
                                      <p:tavLst>
                                        <p:tav tm="0">
                                          <p:val>
                                            <p:fltVal val="0"/>
                                          </p:val>
                                        </p:tav>
                                        <p:tav tm="100000">
                                          <p:val>
                                            <p:strVal val="#ppt_w"/>
                                          </p:val>
                                        </p:tav>
                                      </p:tavLst>
                                    </p:anim>
                                    <p:anim calcmode="lin" valueType="num">
                                      <p:cBhvr>
                                        <p:cTn id="34" dur="1000" fill="hold"/>
                                        <p:tgtEl>
                                          <p:spTgt spid="4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5"/>
      <p:bldP build="whole" bldLvl="1" animBg="1" rev="0" advAuto="0" spid="412" grpId="6"/>
      <p:bldP build="whole" bldLvl="1" animBg="1" rev="0" advAuto="0" spid="413" grpId="1"/>
      <p:bldP build="whole" bldLvl="1" animBg="1" rev="0" advAuto="0" spid="409" grpId="3"/>
      <p:bldP build="whole" bldLvl="1" animBg="1" rev="0" advAuto="0" spid="408" grpId="2"/>
      <p:bldP build="whole" bldLvl="1" animBg="1" rev="0" advAuto="0" spid="410" grpId="4"/>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while(1) {  // main accept() loop…"/>
          <p:cNvSpPr txBox="1"/>
          <p:nvPr/>
        </p:nvSpPr>
        <p:spPr>
          <a:xfrm>
            <a:off x="5321300" y="2705100"/>
            <a:ext cx="7353300" cy="61087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500">
                <a:latin typeface="Consolas"/>
                <a:ea typeface="Consolas"/>
                <a:cs typeface="Consolas"/>
                <a:sym typeface="Consolas"/>
              </a:defRPr>
            </a:pPr>
          </a:p>
          <a:p>
            <a:pPr algn="l">
              <a:defRPr sz="1500">
                <a:latin typeface="Consolas"/>
                <a:ea typeface="Consolas"/>
                <a:cs typeface="Consolas"/>
                <a:sym typeface="Consolas"/>
              </a:defRPr>
            </a:pPr>
            <a:r>
              <a:t>while(1) {  // main accept() loop</a:t>
            </a:r>
          </a:p>
          <a:p>
            <a:pPr algn="l">
              <a:defRPr sz="1500">
                <a:latin typeface="Consolas"/>
                <a:ea typeface="Consolas"/>
                <a:cs typeface="Consolas"/>
                <a:sym typeface="Consolas"/>
              </a:defRPr>
            </a:pPr>
            <a:r>
              <a:t>    sin_size = sizeof their_addr;</a:t>
            </a:r>
          </a:p>
          <a:p>
            <a:pPr algn="l">
              <a:defRPr b="1" sz="1500">
                <a:latin typeface="Consolas"/>
                <a:ea typeface="Consolas"/>
                <a:cs typeface="Consolas"/>
                <a:sym typeface="Consolas"/>
              </a:defRPr>
            </a:pPr>
            <a:r>
              <a:t>    new_fd = accept(sockfd, (struct sockaddr *)&amp;their_addr, &amp;sin_size);</a:t>
            </a:r>
          </a:p>
          <a:p>
            <a:pPr algn="l">
              <a:defRPr sz="1500">
                <a:latin typeface="Consolas"/>
                <a:ea typeface="Consolas"/>
                <a:cs typeface="Consolas"/>
                <a:sym typeface="Consolas"/>
              </a:defRPr>
            </a:pPr>
            <a:r>
              <a:t>    if (new_fd == -1) {</a:t>
            </a:r>
          </a:p>
          <a:p>
            <a:pPr algn="l">
              <a:defRPr sz="1500">
                <a:latin typeface="Consolas"/>
                <a:ea typeface="Consolas"/>
                <a:cs typeface="Consolas"/>
                <a:sym typeface="Consolas"/>
              </a:defRPr>
            </a:pPr>
            <a:r>
              <a:t>        perror("accept");</a:t>
            </a:r>
          </a:p>
          <a:p>
            <a:pPr algn="l">
              <a:defRPr sz="1500">
                <a:latin typeface="Consolas"/>
                <a:ea typeface="Consolas"/>
                <a:cs typeface="Consolas"/>
                <a:sym typeface="Consolas"/>
              </a:defRPr>
            </a:pPr>
            <a:r>
              <a:t>        continue;</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p>
          <a:p>
            <a:pPr algn="l">
              <a:defRPr sz="1500">
                <a:latin typeface="Consolas"/>
                <a:ea typeface="Consolas"/>
                <a:cs typeface="Consolas"/>
                <a:sym typeface="Consolas"/>
              </a:defRPr>
            </a:pPr>
            <a:r>
              <a:t>    inet_ntop(their_addr.ss_family,</a:t>
            </a:r>
          </a:p>
          <a:p>
            <a:pPr algn="l">
              <a:defRPr sz="1500">
                <a:latin typeface="Consolas"/>
                <a:ea typeface="Consolas"/>
                <a:cs typeface="Consolas"/>
                <a:sym typeface="Consolas"/>
              </a:defRPr>
            </a:pPr>
            <a:r>
              <a:t>        get_in_addr((struct sockaddr *)&amp;their_addr),</a:t>
            </a:r>
          </a:p>
          <a:p>
            <a:pPr algn="l">
              <a:defRPr sz="1500">
                <a:latin typeface="Consolas"/>
                <a:ea typeface="Consolas"/>
                <a:cs typeface="Consolas"/>
                <a:sym typeface="Consolas"/>
              </a:defRPr>
            </a:pPr>
            <a:r>
              <a:t>        s, sizeof s);</a:t>
            </a:r>
          </a:p>
          <a:p>
            <a:pPr algn="l">
              <a:defRPr sz="1500">
                <a:latin typeface="Consolas"/>
                <a:ea typeface="Consolas"/>
                <a:cs typeface="Consolas"/>
                <a:sym typeface="Consolas"/>
              </a:defRPr>
            </a:pPr>
            <a:r>
              <a:t>    printf("server: got connection from %s\n", s);</a:t>
            </a:r>
          </a:p>
          <a:p>
            <a:pPr algn="l">
              <a:defRPr sz="1500">
                <a:latin typeface="Consolas"/>
                <a:ea typeface="Consolas"/>
                <a:cs typeface="Consolas"/>
                <a:sym typeface="Consolas"/>
              </a:defRPr>
            </a:pPr>
          </a:p>
          <a:p>
            <a:pPr algn="l">
              <a:defRPr b="1" sz="1500">
                <a:latin typeface="Consolas"/>
                <a:ea typeface="Consolas"/>
                <a:cs typeface="Consolas"/>
                <a:sym typeface="Consolas"/>
              </a:defRPr>
            </a:pPr>
            <a:r>
              <a:t>    if (!fork()) { // this is the child process</a:t>
            </a:r>
          </a:p>
          <a:p>
            <a:pPr algn="l">
              <a:defRPr b="1" sz="1500">
                <a:latin typeface="Consolas"/>
                <a:ea typeface="Consolas"/>
                <a:cs typeface="Consolas"/>
                <a:sym typeface="Consolas"/>
              </a:defRPr>
            </a:pPr>
            <a:r>
              <a:t>        close(sockfd); // child doesn't need the listener</a:t>
            </a:r>
          </a:p>
          <a:p>
            <a:pPr algn="l">
              <a:defRPr b="1" sz="1500">
                <a:latin typeface="Consolas"/>
                <a:ea typeface="Consolas"/>
                <a:cs typeface="Consolas"/>
                <a:sym typeface="Consolas"/>
              </a:defRPr>
            </a:pPr>
            <a:r>
              <a:t>        if (send(new_fd, "Hello, world!", 13, 0) == -1)</a:t>
            </a:r>
          </a:p>
          <a:p>
            <a:pPr algn="l">
              <a:defRPr b="1" sz="1500">
                <a:latin typeface="Consolas"/>
                <a:ea typeface="Consolas"/>
                <a:cs typeface="Consolas"/>
                <a:sym typeface="Consolas"/>
              </a:defRPr>
            </a:pPr>
            <a:r>
              <a:t>            perror("send");</a:t>
            </a:r>
          </a:p>
          <a:p>
            <a:pPr algn="l">
              <a:defRPr b="1" sz="1500">
                <a:latin typeface="Consolas"/>
                <a:ea typeface="Consolas"/>
                <a:cs typeface="Consolas"/>
                <a:sym typeface="Consolas"/>
              </a:defRPr>
            </a:pPr>
            <a:r>
              <a:t>        close(new_fd);</a:t>
            </a:r>
          </a:p>
          <a:p>
            <a:pPr algn="l">
              <a:defRPr b="1" sz="1500">
                <a:latin typeface="Consolas"/>
                <a:ea typeface="Consolas"/>
                <a:cs typeface="Consolas"/>
                <a:sym typeface="Consolas"/>
              </a:defRPr>
            </a:pPr>
            <a:r>
              <a:t>        exit(0);</a:t>
            </a:r>
          </a:p>
          <a:p>
            <a:pPr algn="l">
              <a:defRPr b="1" sz="1500">
                <a:latin typeface="Consolas"/>
                <a:ea typeface="Consolas"/>
                <a:cs typeface="Consolas"/>
                <a:sym typeface="Consolas"/>
              </a:defRPr>
            </a:pPr>
            <a:r>
              <a:t>    }</a:t>
            </a:r>
          </a:p>
          <a:p>
            <a:pPr algn="l">
              <a:defRPr b="1" sz="1500">
                <a:latin typeface="Consolas"/>
                <a:ea typeface="Consolas"/>
                <a:cs typeface="Consolas"/>
                <a:sym typeface="Consolas"/>
              </a:defRPr>
            </a:pPr>
            <a:r>
              <a:t>    close(new_fd);  // parent doesn't need this</a:t>
            </a:r>
          </a:p>
          <a:p>
            <a:pPr algn="l">
              <a:defRPr sz="1500">
                <a:latin typeface="Consolas"/>
                <a:ea typeface="Consolas"/>
                <a:cs typeface="Consolas"/>
                <a:sym typeface="Consolas"/>
              </a:defRPr>
            </a:pPr>
            <a:r>
              <a:t>}</a:t>
            </a:r>
          </a:p>
        </p:txBody>
      </p:sp>
      <p:sp>
        <p:nvSpPr>
          <p:cNvPr id="416" name="http://www.beej.us/guide/bgnet/output/html/multipage/clientserver.html#simpleserver"/>
          <p:cNvSpPr txBox="1"/>
          <p:nvPr/>
        </p:nvSpPr>
        <p:spPr>
          <a:xfrm>
            <a:off x="1651000" y="8948904"/>
            <a:ext cx="11061700" cy="4363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2200" u="sng">
                <a:hlinkClick r:id="rId2" invalidUrl="" action="" tgtFrame="" tooltip="" history="1" highlightClick="0" endSnd="0"/>
              </a:defRPr>
            </a:lvl1pPr>
          </a:lstStyle>
          <a:p>
            <a:pPr>
              <a:defRPr u="none"/>
            </a:pPr>
            <a:r>
              <a:rPr u="sng">
                <a:hlinkClick r:id="rId2" invalidUrl="" action="" tgtFrame="" tooltip="" history="1" highlightClick="0" endSnd="0"/>
              </a:rPr>
              <a:t>http://www.beej.us/guide/bgnet/output/html/multipage/clientserver.html#simpleserver</a:t>
            </a:r>
          </a:p>
        </p:txBody>
      </p:sp>
      <p:sp>
        <p:nvSpPr>
          <p:cNvPr id="417" name="Line"/>
          <p:cNvSpPr/>
          <p:nvPr/>
        </p:nvSpPr>
        <p:spPr>
          <a:xfrm flipV="1">
            <a:off x="6805195" y="2557871"/>
            <a:ext cx="962685" cy="1399376"/>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18" name="While the child process serves the client..."/>
          <p:cNvSpPr txBox="1"/>
          <p:nvPr/>
        </p:nvSpPr>
        <p:spPr>
          <a:xfrm>
            <a:off x="4813300" y="1443204"/>
            <a:ext cx="5689600" cy="4363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While the child process serves the client...</a:t>
            </a:r>
          </a:p>
        </p:txBody>
      </p:sp>
      <p:sp>
        <p:nvSpPr>
          <p:cNvPr id="419" name="Line"/>
          <p:cNvSpPr/>
          <p:nvPr/>
        </p:nvSpPr>
        <p:spPr>
          <a:xfrm flipH="1" flipV="1">
            <a:off x="5300121" y="1901886"/>
            <a:ext cx="611712" cy="4363612"/>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20" name="... the parent can immediately welcome the next client."/>
          <p:cNvSpPr txBox="1"/>
          <p:nvPr/>
        </p:nvSpPr>
        <p:spPr>
          <a:xfrm>
            <a:off x="4457700" y="2167104"/>
            <a:ext cx="8089900" cy="4363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2200">
                <a:solidFill>
                  <a:srgbClr val="941100"/>
                </a:solidFill>
              </a:defRPr>
            </a:lvl1pPr>
          </a:lstStyle>
          <a:p>
            <a:pPr/>
            <a:r>
              <a:t>... the parent can immediately welcome the next client.</a:t>
            </a:r>
          </a:p>
        </p:txBody>
      </p:sp>
      <p:pic>
        <p:nvPicPr>
          <p:cNvPr id="421" name="droppedImage.pdf" descr="droppedImage.pdf"/>
          <p:cNvPicPr>
            <a:picLocks noChangeAspect="1"/>
          </p:cNvPicPr>
          <p:nvPr/>
        </p:nvPicPr>
        <p:blipFill>
          <a:blip r:embed="rId3">
            <a:extLst/>
          </a:blip>
          <a:stretch>
            <a:fillRect/>
          </a:stretch>
        </p:blipFill>
        <p:spPr>
          <a:xfrm>
            <a:off x="381000" y="762000"/>
            <a:ext cx="4445000" cy="7823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21"/>
                                        </p:tgtEl>
                                        <p:attrNameLst>
                                          <p:attrName>style.visibility</p:attrName>
                                        </p:attrNameLst>
                                      </p:cBhvr>
                                      <p:to>
                                        <p:strVal val="visible"/>
                                      </p:to>
                                    </p:set>
                                    <p:anim calcmode="lin" valueType="num">
                                      <p:cBhvr>
                                        <p:cTn id="7" dur="1000" fill="hold"/>
                                        <p:tgtEl>
                                          <p:spTgt spid="421"/>
                                        </p:tgtEl>
                                        <p:attrNameLst>
                                          <p:attrName>ppt_w</p:attrName>
                                        </p:attrNameLst>
                                      </p:cBhvr>
                                      <p:tavLst>
                                        <p:tav tm="0">
                                          <p:val>
                                            <p:fltVal val="0"/>
                                          </p:val>
                                        </p:tav>
                                        <p:tav tm="100000">
                                          <p:val>
                                            <p:strVal val="#ppt_w"/>
                                          </p:val>
                                        </p:tav>
                                      </p:tavLst>
                                    </p:anim>
                                    <p:anim calcmode="lin" valueType="num">
                                      <p:cBhvr>
                                        <p:cTn id="8" dur="1000" fill="hold"/>
                                        <p:tgtEl>
                                          <p:spTgt spid="4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15"/>
                                        </p:tgtEl>
                                        <p:attrNameLst>
                                          <p:attrName>style.visibility</p:attrName>
                                        </p:attrNameLst>
                                      </p:cBhvr>
                                      <p:to>
                                        <p:strVal val="visible"/>
                                      </p:to>
                                    </p:set>
                                    <p:anim calcmode="lin" valueType="num">
                                      <p:cBhvr>
                                        <p:cTn id="13" dur="1000" fill="hold"/>
                                        <p:tgtEl>
                                          <p:spTgt spid="415"/>
                                        </p:tgtEl>
                                        <p:attrNameLst>
                                          <p:attrName>ppt_w</p:attrName>
                                        </p:attrNameLst>
                                      </p:cBhvr>
                                      <p:tavLst>
                                        <p:tav tm="0">
                                          <p:val>
                                            <p:fltVal val="0"/>
                                          </p:val>
                                        </p:tav>
                                        <p:tav tm="100000">
                                          <p:val>
                                            <p:strVal val="#ppt_w"/>
                                          </p:val>
                                        </p:tav>
                                      </p:tavLst>
                                    </p:anim>
                                    <p:anim calcmode="lin" valueType="num">
                                      <p:cBhvr>
                                        <p:cTn id="14" dur="1000" fill="hold"/>
                                        <p:tgtEl>
                                          <p:spTgt spid="41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16"/>
                                        </p:tgtEl>
                                        <p:attrNameLst>
                                          <p:attrName>style.visibility</p:attrName>
                                        </p:attrNameLst>
                                      </p:cBhvr>
                                      <p:to>
                                        <p:strVal val="visible"/>
                                      </p:to>
                                    </p:set>
                                    <p:anim calcmode="lin" valueType="num">
                                      <p:cBhvr>
                                        <p:cTn id="18" dur="1000" fill="hold"/>
                                        <p:tgtEl>
                                          <p:spTgt spid="416"/>
                                        </p:tgtEl>
                                        <p:attrNameLst>
                                          <p:attrName>ppt_w</p:attrName>
                                        </p:attrNameLst>
                                      </p:cBhvr>
                                      <p:tavLst>
                                        <p:tav tm="0">
                                          <p:val>
                                            <p:fltVal val="0"/>
                                          </p:val>
                                        </p:tav>
                                        <p:tav tm="100000">
                                          <p:val>
                                            <p:strVal val="#ppt_w"/>
                                          </p:val>
                                        </p:tav>
                                      </p:tavLst>
                                    </p:anim>
                                    <p:anim calcmode="lin" valueType="num">
                                      <p:cBhvr>
                                        <p:cTn id="19" dur="1000" fill="hold"/>
                                        <p:tgtEl>
                                          <p:spTgt spid="416"/>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417"/>
                                        </p:tgtEl>
                                        <p:attrNameLst>
                                          <p:attrName>style.visibility</p:attrName>
                                        </p:attrNameLst>
                                      </p:cBhvr>
                                      <p:to>
                                        <p:strVal val="visible"/>
                                      </p:to>
                                    </p:set>
                                    <p:anim calcmode="lin" valueType="num">
                                      <p:cBhvr>
                                        <p:cTn id="23" dur="1000" fill="hold"/>
                                        <p:tgtEl>
                                          <p:spTgt spid="417"/>
                                        </p:tgtEl>
                                        <p:attrNameLst>
                                          <p:attrName>ppt_w</p:attrName>
                                        </p:attrNameLst>
                                      </p:cBhvr>
                                      <p:tavLst>
                                        <p:tav tm="0">
                                          <p:val>
                                            <p:fltVal val="0"/>
                                          </p:val>
                                        </p:tav>
                                        <p:tav tm="100000">
                                          <p:val>
                                            <p:strVal val="#ppt_w"/>
                                          </p:val>
                                        </p:tav>
                                      </p:tavLst>
                                    </p:anim>
                                    <p:anim calcmode="lin" valueType="num">
                                      <p:cBhvr>
                                        <p:cTn id="24" dur="1000" fill="hold"/>
                                        <p:tgtEl>
                                          <p:spTgt spid="417"/>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Class="entr" nodeType="afterEffect" presetSubtype="16" presetID="23" grpId="5" fill="hold">
                                  <p:stCondLst>
                                    <p:cond delay="0"/>
                                  </p:stCondLst>
                                  <p:iterate type="el" backwards="0">
                                    <p:tmAbs val="0"/>
                                  </p:iterate>
                                  <p:childTnLst>
                                    <p:set>
                                      <p:cBhvr>
                                        <p:cTn id="27" fill="hold"/>
                                        <p:tgtEl>
                                          <p:spTgt spid="418"/>
                                        </p:tgtEl>
                                        <p:attrNameLst>
                                          <p:attrName>style.visibility</p:attrName>
                                        </p:attrNameLst>
                                      </p:cBhvr>
                                      <p:to>
                                        <p:strVal val="visible"/>
                                      </p:to>
                                    </p:set>
                                    <p:anim calcmode="lin" valueType="num">
                                      <p:cBhvr>
                                        <p:cTn id="28" dur="1000" fill="hold"/>
                                        <p:tgtEl>
                                          <p:spTgt spid="418"/>
                                        </p:tgtEl>
                                        <p:attrNameLst>
                                          <p:attrName>ppt_w</p:attrName>
                                        </p:attrNameLst>
                                      </p:cBhvr>
                                      <p:tavLst>
                                        <p:tav tm="0">
                                          <p:val>
                                            <p:fltVal val="0"/>
                                          </p:val>
                                        </p:tav>
                                        <p:tav tm="100000">
                                          <p:val>
                                            <p:strVal val="#ppt_w"/>
                                          </p:val>
                                        </p:tav>
                                      </p:tavLst>
                                    </p:anim>
                                    <p:anim calcmode="lin" valueType="num">
                                      <p:cBhvr>
                                        <p:cTn id="29" dur="1000" fill="hold"/>
                                        <p:tgtEl>
                                          <p:spTgt spid="418"/>
                                        </p:tgtEl>
                                        <p:attrNameLst>
                                          <p:attrName>ppt_h</p:attrName>
                                        </p:attrNameLst>
                                      </p:cBhvr>
                                      <p:tavLst>
                                        <p:tav tm="0">
                                          <p:val>
                                            <p:fltVal val="0"/>
                                          </p:val>
                                        </p:tav>
                                        <p:tav tm="100000">
                                          <p:val>
                                            <p:strVal val="#ppt_h"/>
                                          </p:val>
                                        </p:tav>
                                      </p:tavLst>
                                    </p:anim>
                                  </p:childTnLst>
                                </p:cTn>
                              </p:par>
                            </p:childTnLst>
                          </p:cTn>
                        </p:par>
                        <p:par>
                          <p:cTn id="30" fill="hold">
                            <p:stCondLst>
                              <p:cond delay="4000"/>
                            </p:stCondLst>
                            <p:childTnLst>
                              <p:par>
                                <p:cTn id="31" presetClass="entr" nodeType="afterEffect" presetSubtype="16" presetID="23" grpId="6" fill="hold">
                                  <p:stCondLst>
                                    <p:cond delay="0"/>
                                  </p:stCondLst>
                                  <p:iterate type="el" backwards="0">
                                    <p:tmAbs val="0"/>
                                  </p:iterate>
                                  <p:childTnLst>
                                    <p:set>
                                      <p:cBhvr>
                                        <p:cTn id="32" fill="hold"/>
                                        <p:tgtEl>
                                          <p:spTgt spid="419"/>
                                        </p:tgtEl>
                                        <p:attrNameLst>
                                          <p:attrName>style.visibility</p:attrName>
                                        </p:attrNameLst>
                                      </p:cBhvr>
                                      <p:to>
                                        <p:strVal val="visible"/>
                                      </p:to>
                                    </p:set>
                                    <p:anim calcmode="lin" valueType="num">
                                      <p:cBhvr>
                                        <p:cTn id="33" dur="1000" fill="hold"/>
                                        <p:tgtEl>
                                          <p:spTgt spid="419"/>
                                        </p:tgtEl>
                                        <p:attrNameLst>
                                          <p:attrName>ppt_w</p:attrName>
                                        </p:attrNameLst>
                                      </p:cBhvr>
                                      <p:tavLst>
                                        <p:tav tm="0">
                                          <p:val>
                                            <p:fltVal val="0"/>
                                          </p:val>
                                        </p:tav>
                                        <p:tav tm="100000">
                                          <p:val>
                                            <p:strVal val="#ppt_w"/>
                                          </p:val>
                                        </p:tav>
                                      </p:tavLst>
                                    </p:anim>
                                    <p:anim calcmode="lin" valueType="num">
                                      <p:cBhvr>
                                        <p:cTn id="34" dur="1000" fill="hold"/>
                                        <p:tgtEl>
                                          <p:spTgt spid="419"/>
                                        </p:tgtEl>
                                        <p:attrNameLst>
                                          <p:attrName>ppt_h</p:attrName>
                                        </p:attrNameLst>
                                      </p:cBhvr>
                                      <p:tavLst>
                                        <p:tav tm="0">
                                          <p:val>
                                            <p:fltVal val="0"/>
                                          </p:val>
                                        </p:tav>
                                        <p:tav tm="100000">
                                          <p:val>
                                            <p:strVal val="#ppt_h"/>
                                          </p:val>
                                        </p:tav>
                                      </p:tavLst>
                                    </p:anim>
                                  </p:childTnLst>
                                </p:cTn>
                              </p:par>
                            </p:childTnLst>
                          </p:cTn>
                        </p:par>
                        <p:par>
                          <p:cTn id="35" fill="hold">
                            <p:stCondLst>
                              <p:cond delay="5000"/>
                            </p:stCondLst>
                            <p:childTnLst>
                              <p:par>
                                <p:cTn id="36" presetClass="entr" nodeType="afterEffect" presetSubtype="16" presetID="23" grpId="7" fill="hold">
                                  <p:stCondLst>
                                    <p:cond delay="0"/>
                                  </p:stCondLst>
                                  <p:iterate type="el" backwards="0">
                                    <p:tmAbs val="0"/>
                                  </p:iterate>
                                  <p:childTnLst>
                                    <p:set>
                                      <p:cBhvr>
                                        <p:cTn id="37" fill="hold"/>
                                        <p:tgtEl>
                                          <p:spTgt spid="420"/>
                                        </p:tgtEl>
                                        <p:attrNameLst>
                                          <p:attrName>style.visibility</p:attrName>
                                        </p:attrNameLst>
                                      </p:cBhvr>
                                      <p:to>
                                        <p:strVal val="visible"/>
                                      </p:to>
                                    </p:set>
                                    <p:anim calcmode="lin" valueType="num">
                                      <p:cBhvr>
                                        <p:cTn id="38" dur="1000" fill="hold"/>
                                        <p:tgtEl>
                                          <p:spTgt spid="420"/>
                                        </p:tgtEl>
                                        <p:attrNameLst>
                                          <p:attrName>ppt_w</p:attrName>
                                        </p:attrNameLst>
                                      </p:cBhvr>
                                      <p:tavLst>
                                        <p:tav tm="0">
                                          <p:val>
                                            <p:fltVal val="0"/>
                                          </p:val>
                                        </p:tav>
                                        <p:tav tm="100000">
                                          <p:val>
                                            <p:strVal val="#ppt_w"/>
                                          </p:val>
                                        </p:tav>
                                      </p:tavLst>
                                    </p:anim>
                                    <p:anim calcmode="lin" valueType="num">
                                      <p:cBhvr>
                                        <p:cTn id="39" dur="1000" fill="hold"/>
                                        <p:tgtEl>
                                          <p:spTgt spid="4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6"/>
      <p:bldP build="whole" bldLvl="1" animBg="1" rev="0" advAuto="0" spid="418" grpId="5"/>
      <p:bldP build="whole" bldLvl="1" animBg="1" rev="0" advAuto="0" spid="415" grpId="2"/>
      <p:bldP build="whole" bldLvl="1" animBg="1" rev="0" advAuto="0" spid="421" grpId="1"/>
      <p:bldP build="whole" bldLvl="1" animBg="1" rev="0" advAuto="0" spid="417" grpId="4"/>
      <p:bldP build="whole" bldLvl="1" animBg="1" rev="0" advAuto="0" spid="420" grpId="7"/>
      <p:bldP build="whole" bldLvl="1" animBg="1" rev="0" advAuto="0" spid="416" grpId="3"/>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private class ReceptionistWorker implements Runnable {…"/>
          <p:cNvSpPr txBox="1"/>
          <p:nvPr/>
        </p:nvSpPr>
        <p:spPr>
          <a:xfrm>
            <a:off x="5321300" y="1625600"/>
            <a:ext cx="7353300" cy="61087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tabLst>
                <a:tab pos="304800" algn="l"/>
                <a:tab pos="571500" algn="l"/>
                <a:tab pos="825500" algn="l"/>
                <a:tab pos="1092200" algn="l"/>
                <a:tab pos="1346200" algn="l"/>
              </a:tabLst>
              <a:defRPr sz="1500">
                <a:latin typeface="Consolas"/>
                <a:ea typeface="Consolas"/>
                <a:cs typeface="Consolas"/>
                <a:sym typeface="Consolas"/>
              </a:defRPr>
            </a:pPr>
            <a:r>
              <a:t>private class ReceptionistWorker implements </a:t>
            </a:r>
            <a:r>
              <a:rPr b="1"/>
              <a:t>Runnable</a:t>
            </a:r>
            <a:r>
              <a:t> {</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@Override</a:t>
            </a:r>
          </a:p>
          <a:p>
            <a:pPr algn="l">
              <a:tabLst>
                <a:tab pos="304800" algn="l"/>
                <a:tab pos="571500" algn="l"/>
                <a:tab pos="825500" algn="l"/>
                <a:tab pos="1092200" algn="l"/>
                <a:tab pos="1346200" algn="l"/>
              </a:tabLst>
              <a:defRPr sz="1500">
                <a:latin typeface="Consolas"/>
                <a:ea typeface="Consolas"/>
                <a:cs typeface="Consolas"/>
                <a:sym typeface="Consolas"/>
              </a:defRPr>
            </a:pPr>
            <a:r>
              <a:t>	public void run() {</a:t>
            </a:r>
          </a:p>
          <a:p>
            <a:pPr algn="l">
              <a:tabLst>
                <a:tab pos="304800" algn="l"/>
                <a:tab pos="571500" algn="l"/>
                <a:tab pos="825500" algn="l"/>
                <a:tab pos="1092200" algn="l"/>
                <a:tab pos="1346200" algn="l"/>
              </a:tabLst>
              <a:defRPr sz="1500">
                <a:latin typeface="Consolas"/>
                <a:ea typeface="Consolas"/>
                <a:cs typeface="Consolas"/>
                <a:sym typeface="Consolas"/>
              </a:defRPr>
            </a:pPr>
            <a:r>
              <a:t>		ServerSocket serverSocket;</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try {</a:t>
            </a:r>
          </a:p>
          <a:p>
            <a:pPr algn="l">
              <a:tabLst>
                <a:tab pos="304800" algn="l"/>
                <a:tab pos="571500" algn="l"/>
                <a:tab pos="825500" algn="l"/>
                <a:tab pos="1092200" algn="l"/>
                <a:tab pos="1346200" algn="l"/>
              </a:tabLst>
              <a:defRPr sz="1500">
                <a:latin typeface="Consolas"/>
                <a:ea typeface="Consolas"/>
                <a:cs typeface="Consolas"/>
                <a:sym typeface="Consolas"/>
              </a:defRPr>
            </a:pPr>
            <a:r>
              <a:t>			serverSocket = new ServerSocket(port);</a:t>
            </a:r>
          </a:p>
          <a:p>
            <a:pPr algn="l">
              <a:tabLst>
                <a:tab pos="304800" algn="l"/>
                <a:tab pos="571500" algn="l"/>
                <a:tab pos="825500" algn="l"/>
                <a:tab pos="1092200" algn="l"/>
                <a:tab pos="1346200" algn="l"/>
              </a:tabLst>
              <a:defRPr sz="1500">
                <a:latin typeface="Consolas"/>
                <a:ea typeface="Consolas"/>
                <a:cs typeface="Consolas"/>
                <a:sym typeface="Consolas"/>
              </a:defRPr>
            </a:pPr>
            <a:r>
              <a:t>		} catch (IOException ex) {</a:t>
            </a:r>
          </a:p>
          <a:p>
            <a:pPr algn="l">
              <a:tabLst>
                <a:tab pos="304800" algn="l"/>
                <a:tab pos="571500" algn="l"/>
                <a:tab pos="825500" algn="l"/>
                <a:tab pos="1092200" algn="l"/>
                <a:tab pos="1346200" algn="l"/>
              </a:tabLst>
              <a:defRPr sz="1500">
                <a:latin typeface="Consolas"/>
                <a:ea typeface="Consolas"/>
                <a:cs typeface="Consolas"/>
                <a:sym typeface="Consolas"/>
              </a:defRPr>
            </a:pPr>
            <a:r>
              <a:t>			LOG.log(Level.SEVERE, null, ex);</a:t>
            </a:r>
          </a:p>
          <a:p>
            <a:pPr algn="l">
              <a:tabLst>
                <a:tab pos="304800" algn="l"/>
                <a:tab pos="571500" algn="l"/>
                <a:tab pos="825500" algn="l"/>
                <a:tab pos="1092200" algn="l"/>
                <a:tab pos="1346200" algn="l"/>
              </a:tabLst>
              <a:defRPr sz="1500">
                <a:latin typeface="Consolas"/>
                <a:ea typeface="Consolas"/>
                <a:cs typeface="Consolas"/>
                <a:sym typeface="Consolas"/>
              </a:defRPr>
            </a:pPr>
            <a:r>
              <a:t>			return;</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while (true) {</a:t>
            </a:r>
          </a:p>
          <a:p>
            <a:pPr algn="l">
              <a:tabLst>
                <a:tab pos="304800" algn="l"/>
                <a:tab pos="571500" algn="l"/>
                <a:tab pos="825500" algn="l"/>
                <a:tab pos="1092200" algn="l"/>
                <a:tab pos="1346200" algn="l"/>
              </a:tabLst>
              <a:defRPr sz="1500">
                <a:latin typeface="Consolas"/>
                <a:ea typeface="Consolas"/>
                <a:cs typeface="Consolas"/>
                <a:sym typeface="Consolas"/>
              </a:defRPr>
            </a:pPr>
            <a:r>
              <a:t>			LOG.log(Level.INFO, "Waiting for a new client”);</a:t>
            </a:r>
          </a:p>
          <a:p>
            <a:pPr algn="l">
              <a:tabLst>
                <a:tab pos="304800" algn="l"/>
                <a:tab pos="571500" algn="l"/>
                <a:tab pos="825500" algn="l"/>
                <a:tab pos="1092200" algn="l"/>
                <a:tab pos="1346200" algn="l"/>
              </a:tabLst>
              <a:defRPr sz="1500">
                <a:latin typeface="Consolas"/>
                <a:ea typeface="Consolas"/>
                <a:cs typeface="Consolas"/>
                <a:sym typeface="Consolas"/>
              </a:defRPr>
            </a:pPr>
            <a:r>
              <a:t>			try {</a:t>
            </a:r>
          </a:p>
          <a:p>
            <a:pPr algn="l">
              <a:tabLst>
                <a:tab pos="304800" algn="l"/>
                <a:tab pos="571500" algn="l"/>
                <a:tab pos="825500" algn="l"/>
                <a:tab pos="1092200" algn="l"/>
                <a:tab pos="1346200" algn="l"/>
              </a:tabLst>
              <a:defRPr b="1" sz="1500">
                <a:latin typeface="Consolas"/>
                <a:ea typeface="Consolas"/>
                <a:cs typeface="Consolas"/>
                <a:sym typeface="Consolas"/>
              </a:defRPr>
            </a:pPr>
            <a:r>
              <a:t>				Socket clientSocket = serverSocket.accept();</a:t>
            </a:r>
          </a:p>
          <a:p>
            <a:pPr algn="l">
              <a:tabLst>
                <a:tab pos="304800" algn="l"/>
                <a:tab pos="571500" algn="l"/>
                <a:tab pos="825500" algn="l"/>
                <a:tab pos="1092200" algn="l"/>
                <a:tab pos="1346200" algn="l"/>
              </a:tabLst>
              <a:defRPr sz="1500">
                <a:latin typeface="Consolas"/>
                <a:ea typeface="Consolas"/>
                <a:cs typeface="Consolas"/>
                <a:sym typeface="Consolas"/>
              </a:defRPr>
            </a:pPr>
            <a:r>
              <a:t>				LOG.info("A new client has arrived...");</a:t>
            </a:r>
          </a:p>
          <a:p>
            <a:pPr algn="l">
              <a:tabLst>
                <a:tab pos="304800" algn="l"/>
                <a:tab pos="571500" algn="l"/>
                <a:tab pos="825500" algn="l"/>
                <a:tab pos="1092200" algn="l"/>
                <a:tab pos="1346200" algn="l"/>
              </a:tabLst>
              <a:defRPr b="1" sz="1500">
                <a:latin typeface="Consolas"/>
                <a:ea typeface="Consolas"/>
                <a:cs typeface="Consolas"/>
                <a:sym typeface="Consolas"/>
              </a:defRPr>
            </a:pPr>
            <a:r>
              <a:t>				new Thread(new ServantWorker(clientSocket)).start();</a:t>
            </a:r>
          </a:p>
          <a:p>
            <a:pPr algn="l">
              <a:tabLst>
                <a:tab pos="304800" algn="l"/>
                <a:tab pos="571500" algn="l"/>
                <a:tab pos="825500" algn="l"/>
                <a:tab pos="1092200" algn="l"/>
                <a:tab pos="1346200" algn="l"/>
              </a:tabLst>
              <a:defRPr sz="1500">
                <a:latin typeface="Consolas"/>
                <a:ea typeface="Consolas"/>
                <a:cs typeface="Consolas"/>
                <a:sym typeface="Consolas"/>
              </a:defRPr>
            </a:pPr>
            <a:r>
              <a:t>			} catch (IOException ex) {</a:t>
            </a:r>
          </a:p>
          <a:p>
            <a:pPr algn="l">
              <a:tabLst>
                <a:tab pos="304800" algn="l"/>
                <a:tab pos="571500" algn="l"/>
                <a:tab pos="825500" algn="l"/>
                <a:tab pos="1092200" algn="l"/>
                <a:tab pos="1346200" algn="l"/>
              </a:tabLst>
              <a:defRPr sz="1500">
                <a:latin typeface="Consolas"/>
                <a:ea typeface="Consolas"/>
                <a:cs typeface="Consolas"/>
                <a:sym typeface="Consolas"/>
              </a:defRPr>
            </a:pPr>
            <a:r>
              <a:t>				LOG.log(Level.SEVERE, ex.getMessage(), ex);</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a:t>
            </a:r>
          </a:p>
        </p:txBody>
      </p:sp>
      <p:sp>
        <p:nvSpPr>
          <p:cNvPr id="424" name="Line"/>
          <p:cNvSpPr/>
          <p:nvPr/>
        </p:nvSpPr>
        <p:spPr>
          <a:xfrm flipH="1" flipV="1">
            <a:off x="9894127" y="1124921"/>
            <a:ext cx="479769" cy="622526"/>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25" name="The ReceptionistWorker implements a run() method that will execute on its own thread."/>
          <p:cNvSpPr txBox="1"/>
          <p:nvPr/>
        </p:nvSpPr>
        <p:spPr>
          <a:xfrm>
            <a:off x="5105400" y="312904"/>
            <a:ext cx="66929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The ReceptionistWorker implements a run() method that will execute on its own thread.</a:t>
            </a:r>
          </a:p>
        </p:txBody>
      </p:sp>
      <p:pic>
        <p:nvPicPr>
          <p:cNvPr id="426" name="droppedImage.pdf" descr="droppedImage.pdf"/>
          <p:cNvPicPr>
            <a:picLocks noChangeAspect="1"/>
          </p:cNvPicPr>
          <p:nvPr/>
        </p:nvPicPr>
        <p:blipFill>
          <a:blip r:embed="rId2">
            <a:extLst/>
          </a:blip>
          <a:stretch>
            <a:fillRect/>
          </a:stretch>
        </p:blipFill>
        <p:spPr>
          <a:xfrm>
            <a:off x="381000" y="762000"/>
            <a:ext cx="4445000" cy="7823200"/>
          </a:xfrm>
          <a:prstGeom prst="rect">
            <a:avLst/>
          </a:prstGeom>
          <a:ln w="12700">
            <a:miter lim="400000"/>
          </a:ln>
        </p:spPr>
      </p:pic>
      <p:sp>
        <p:nvSpPr>
          <p:cNvPr id="427" name="As soon as a client is connected, a new thread is created.…"/>
          <p:cNvSpPr txBox="1"/>
          <p:nvPr/>
        </p:nvSpPr>
        <p:spPr>
          <a:xfrm>
            <a:off x="3263900" y="8402804"/>
            <a:ext cx="95631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r">
              <a:defRPr sz="2200">
                <a:solidFill>
                  <a:srgbClr val="941100"/>
                </a:solidFill>
              </a:defRPr>
            </a:pPr>
            <a:r>
              <a:t>As soon as a client is connected, a new thread is created.</a:t>
            </a:r>
          </a:p>
          <a:p>
            <a:pPr algn="r">
              <a:defRPr sz="2200">
                <a:solidFill>
                  <a:srgbClr val="941100"/>
                </a:solidFill>
              </a:defRPr>
            </a:pPr>
            <a:r>
              <a:t>The code that manages the interaction with the client executes on this thread.</a:t>
            </a:r>
          </a:p>
        </p:txBody>
      </p:sp>
      <p:sp>
        <p:nvSpPr>
          <p:cNvPr id="428" name="Line"/>
          <p:cNvSpPr/>
          <p:nvPr/>
        </p:nvSpPr>
        <p:spPr>
          <a:xfrm>
            <a:off x="10394932" y="6229085"/>
            <a:ext cx="655795" cy="2020969"/>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29" name="2 types of workers, n+1 threads"/>
          <p:cNvSpPr txBox="1"/>
          <p:nvPr/>
        </p:nvSpPr>
        <p:spPr>
          <a:xfrm>
            <a:off x="6121400" y="9079588"/>
            <a:ext cx="6692900" cy="585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b="1" sz="3200">
                <a:solidFill>
                  <a:srgbClr val="941100"/>
                </a:solidFill>
                <a:latin typeface="+mn-lt"/>
                <a:ea typeface="+mn-ea"/>
                <a:cs typeface="+mn-cs"/>
                <a:sym typeface="Helvetica Neue"/>
              </a:defRPr>
            </a:lvl1pPr>
          </a:lstStyle>
          <a:p>
            <a:pPr/>
            <a:r>
              <a:t>2 types of workers, n+1 threads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26"/>
                                        </p:tgtEl>
                                        <p:attrNameLst>
                                          <p:attrName>style.visibility</p:attrName>
                                        </p:attrNameLst>
                                      </p:cBhvr>
                                      <p:to>
                                        <p:strVal val="visible"/>
                                      </p:to>
                                    </p:set>
                                    <p:anim calcmode="lin" valueType="num">
                                      <p:cBhvr>
                                        <p:cTn id="7" dur="1000" fill="hold"/>
                                        <p:tgtEl>
                                          <p:spTgt spid="426"/>
                                        </p:tgtEl>
                                        <p:attrNameLst>
                                          <p:attrName>ppt_w</p:attrName>
                                        </p:attrNameLst>
                                      </p:cBhvr>
                                      <p:tavLst>
                                        <p:tav tm="0">
                                          <p:val>
                                            <p:fltVal val="0"/>
                                          </p:val>
                                        </p:tav>
                                        <p:tav tm="100000">
                                          <p:val>
                                            <p:strVal val="#ppt_w"/>
                                          </p:val>
                                        </p:tav>
                                      </p:tavLst>
                                    </p:anim>
                                    <p:anim calcmode="lin" valueType="num">
                                      <p:cBhvr>
                                        <p:cTn id="8" dur="1000" fill="hold"/>
                                        <p:tgtEl>
                                          <p:spTgt spid="42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23"/>
                                        </p:tgtEl>
                                        <p:attrNameLst>
                                          <p:attrName>style.visibility</p:attrName>
                                        </p:attrNameLst>
                                      </p:cBhvr>
                                      <p:to>
                                        <p:strVal val="visible"/>
                                      </p:to>
                                    </p:set>
                                    <p:anim calcmode="lin" valueType="num">
                                      <p:cBhvr>
                                        <p:cTn id="13" dur="1000" fill="hold"/>
                                        <p:tgtEl>
                                          <p:spTgt spid="423"/>
                                        </p:tgtEl>
                                        <p:attrNameLst>
                                          <p:attrName>ppt_w</p:attrName>
                                        </p:attrNameLst>
                                      </p:cBhvr>
                                      <p:tavLst>
                                        <p:tav tm="0">
                                          <p:val>
                                            <p:fltVal val="0"/>
                                          </p:val>
                                        </p:tav>
                                        <p:tav tm="100000">
                                          <p:val>
                                            <p:strVal val="#ppt_w"/>
                                          </p:val>
                                        </p:tav>
                                      </p:tavLst>
                                    </p:anim>
                                    <p:anim calcmode="lin" valueType="num">
                                      <p:cBhvr>
                                        <p:cTn id="14" dur="1000" fill="hold"/>
                                        <p:tgtEl>
                                          <p:spTgt spid="423"/>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24"/>
                                        </p:tgtEl>
                                        <p:attrNameLst>
                                          <p:attrName>style.visibility</p:attrName>
                                        </p:attrNameLst>
                                      </p:cBhvr>
                                      <p:to>
                                        <p:strVal val="visible"/>
                                      </p:to>
                                    </p:set>
                                    <p:anim calcmode="lin" valueType="num">
                                      <p:cBhvr>
                                        <p:cTn id="18" dur="1000" fill="hold"/>
                                        <p:tgtEl>
                                          <p:spTgt spid="424"/>
                                        </p:tgtEl>
                                        <p:attrNameLst>
                                          <p:attrName>ppt_w</p:attrName>
                                        </p:attrNameLst>
                                      </p:cBhvr>
                                      <p:tavLst>
                                        <p:tav tm="0">
                                          <p:val>
                                            <p:fltVal val="0"/>
                                          </p:val>
                                        </p:tav>
                                        <p:tav tm="100000">
                                          <p:val>
                                            <p:strVal val="#ppt_w"/>
                                          </p:val>
                                        </p:tav>
                                      </p:tavLst>
                                    </p:anim>
                                    <p:anim calcmode="lin" valueType="num">
                                      <p:cBhvr>
                                        <p:cTn id="19" dur="1000" fill="hold"/>
                                        <p:tgtEl>
                                          <p:spTgt spid="424"/>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425"/>
                                        </p:tgtEl>
                                        <p:attrNameLst>
                                          <p:attrName>style.visibility</p:attrName>
                                        </p:attrNameLst>
                                      </p:cBhvr>
                                      <p:to>
                                        <p:strVal val="visible"/>
                                      </p:to>
                                    </p:set>
                                    <p:anim calcmode="lin" valueType="num">
                                      <p:cBhvr>
                                        <p:cTn id="23" dur="1000" fill="hold"/>
                                        <p:tgtEl>
                                          <p:spTgt spid="425"/>
                                        </p:tgtEl>
                                        <p:attrNameLst>
                                          <p:attrName>ppt_w</p:attrName>
                                        </p:attrNameLst>
                                      </p:cBhvr>
                                      <p:tavLst>
                                        <p:tav tm="0">
                                          <p:val>
                                            <p:fltVal val="0"/>
                                          </p:val>
                                        </p:tav>
                                        <p:tav tm="100000">
                                          <p:val>
                                            <p:strVal val="#ppt_w"/>
                                          </p:val>
                                        </p:tav>
                                      </p:tavLst>
                                    </p:anim>
                                    <p:anim calcmode="lin" valueType="num">
                                      <p:cBhvr>
                                        <p:cTn id="24" dur="1000" fill="hold"/>
                                        <p:tgtEl>
                                          <p:spTgt spid="425"/>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Class="entr" nodeType="afterEffect" presetSubtype="16" presetID="23" grpId="5" fill="hold">
                                  <p:stCondLst>
                                    <p:cond delay="0"/>
                                  </p:stCondLst>
                                  <p:iterate type="el" backwards="0">
                                    <p:tmAbs val="0"/>
                                  </p:iterate>
                                  <p:childTnLst>
                                    <p:set>
                                      <p:cBhvr>
                                        <p:cTn id="27" fill="hold"/>
                                        <p:tgtEl>
                                          <p:spTgt spid="427"/>
                                        </p:tgtEl>
                                        <p:attrNameLst>
                                          <p:attrName>style.visibility</p:attrName>
                                        </p:attrNameLst>
                                      </p:cBhvr>
                                      <p:to>
                                        <p:strVal val="visible"/>
                                      </p:to>
                                    </p:set>
                                    <p:anim calcmode="lin" valueType="num">
                                      <p:cBhvr>
                                        <p:cTn id="28" dur="1000" fill="hold"/>
                                        <p:tgtEl>
                                          <p:spTgt spid="427"/>
                                        </p:tgtEl>
                                        <p:attrNameLst>
                                          <p:attrName>ppt_w</p:attrName>
                                        </p:attrNameLst>
                                      </p:cBhvr>
                                      <p:tavLst>
                                        <p:tav tm="0">
                                          <p:val>
                                            <p:fltVal val="0"/>
                                          </p:val>
                                        </p:tav>
                                        <p:tav tm="100000">
                                          <p:val>
                                            <p:strVal val="#ppt_w"/>
                                          </p:val>
                                        </p:tav>
                                      </p:tavLst>
                                    </p:anim>
                                    <p:anim calcmode="lin" valueType="num">
                                      <p:cBhvr>
                                        <p:cTn id="29" dur="1000" fill="hold"/>
                                        <p:tgtEl>
                                          <p:spTgt spid="427"/>
                                        </p:tgtEl>
                                        <p:attrNameLst>
                                          <p:attrName>ppt_h</p:attrName>
                                        </p:attrNameLst>
                                      </p:cBhvr>
                                      <p:tavLst>
                                        <p:tav tm="0">
                                          <p:val>
                                            <p:fltVal val="0"/>
                                          </p:val>
                                        </p:tav>
                                        <p:tav tm="100000">
                                          <p:val>
                                            <p:strVal val="#ppt_h"/>
                                          </p:val>
                                        </p:tav>
                                      </p:tavLst>
                                    </p:anim>
                                  </p:childTnLst>
                                </p:cTn>
                              </p:par>
                            </p:childTnLst>
                          </p:cTn>
                        </p:par>
                        <p:par>
                          <p:cTn id="30" fill="hold">
                            <p:stCondLst>
                              <p:cond delay="4000"/>
                            </p:stCondLst>
                            <p:childTnLst>
                              <p:par>
                                <p:cTn id="31" presetClass="entr" nodeType="afterEffect" presetSubtype="16" presetID="23" grpId="6" fill="hold">
                                  <p:stCondLst>
                                    <p:cond delay="0"/>
                                  </p:stCondLst>
                                  <p:iterate type="el" backwards="0">
                                    <p:tmAbs val="0"/>
                                  </p:iterate>
                                  <p:childTnLst>
                                    <p:set>
                                      <p:cBhvr>
                                        <p:cTn id="32" fill="hold"/>
                                        <p:tgtEl>
                                          <p:spTgt spid="429"/>
                                        </p:tgtEl>
                                        <p:attrNameLst>
                                          <p:attrName>style.visibility</p:attrName>
                                        </p:attrNameLst>
                                      </p:cBhvr>
                                      <p:to>
                                        <p:strVal val="visible"/>
                                      </p:to>
                                    </p:set>
                                    <p:anim calcmode="lin" valueType="num">
                                      <p:cBhvr>
                                        <p:cTn id="33" dur="1000" fill="hold"/>
                                        <p:tgtEl>
                                          <p:spTgt spid="429"/>
                                        </p:tgtEl>
                                        <p:attrNameLst>
                                          <p:attrName>ppt_w</p:attrName>
                                        </p:attrNameLst>
                                      </p:cBhvr>
                                      <p:tavLst>
                                        <p:tav tm="0">
                                          <p:val>
                                            <p:fltVal val="0"/>
                                          </p:val>
                                        </p:tav>
                                        <p:tav tm="100000">
                                          <p:val>
                                            <p:strVal val="#ppt_w"/>
                                          </p:val>
                                        </p:tav>
                                      </p:tavLst>
                                    </p:anim>
                                    <p:anim calcmode="lin" valueType="num">
                                      <p:cBhvr>
                                        <p:cTn id="34" dur="1000" fill="hold"/>
                                        <p:tgtEl>
                                          <p:spTgt spid="429"/>
                                        </p:tgtEl>
                                        <p:attrNameLst>
                                          <p:attrName>ppt_h</p:attrName>
                                        </p:attrNameLst>
                                      </p:cBhvr>
                                      <p:tavLst>
                                        <p:tav tm="0">
                                          <p:val>
                                            <p:fltVal val="0"/>
                                          </p:val>
                                        </p:tav>
                                        <p:tav tm="100000">
                                          <p:val>
                                            <p:strVal val="#ppt_h"/>
                                          </p:val>
                                        </p:tav>
                                      </p:tavLst>
                                    </p:anim>
                                  </p:childTnLst>
                                </p:cTn>
                              </p:par>
                            </p:childTnLst>
                          </p:cTn>
                        </p:par>
                        <p:par>
                          <p:cTn id="35" fill="hold">
                            <p:stCondLst>
                              <p:cond delay="5000"/>
                            </p:stCondLst>
                            <p:childTnLst>
                              <p:par>
                                <p:cTn id="36" presetClass="entr" nodeType="afterEffect" presetSubtype="16" presetID="23" grpId="7" fill="hold">
                                  <p:stCondLst>
                                    <p:cond delay="0"/>
                                  </p:stCondLst>
                                  <p:iterate type="el" backwards="0">
                                    <p:tmAbs val="0"/>
                                  </p:iterate>
                                  <p:childTnLst>
                                    <p:set>
                                      <p:cBhvr>
                                        <p:cTn id="37" fill="hold"/>
                                        <p:tgtEl>
                                          <p:spTgt spid="428"/>
                                        </p:tgtEl>
                                        <p:attrNameLst>
                                          <p:attrName>style.visibility</p:attrName>
                                        </p:attrNameLst>
                                      </p:cBhvr>
                                      <p:to>
                                        <p:strVal val="visible"/>
                                      </p:to>
                                    </p:set>
                                    <p:anim calcmode="lin" valueType="num">
                                      <p:cBhvr>
                                        <p:cTn id="38" dur="1000" fill="hold"/>
                                        <p:tgtEl>
                                          <p:spTgt spid="428"/>
                                        </p:tgtEl>
                                        <p:attrNameLst>
                                          <p:attrName>ppt_w</p:attrName>
                                        </p:attrNameLst>
                                      </p:cBhvr>
                                      <p:tavLst>
                                        <p:tav tm="0">
                                          <p:val>
                                            <p:fltVal val="0"/>
                                          </p:val>
                                        </p:tav>
                                        <p:tav tm="100000">
                                          <p:val>
                                            <p:strVal val="#ppt_w"/>
                                          </p:val>
                                        </p:tav>
                                      </p:tavLst>
                                    </p:anim>
                                    <p:anim calcmode="lin" valueType="num">
                                      <p:cBhvr>
                                        <p:cTn id="39" dur="1000" fill="hold"/>
                                        <p:tgtEl>
                                          <p:spTgt spid="4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8" grpId="7"/>
      <p:bldP build="whole" bldLvl="1" animBg="1" rev="0" advAuto="0" spid="427" grpId="5"/>
      <p:bldP build="whole" bldLvl="1" animBg="1" rev="0" advAuto="0" spid="429" grpId="6"/>
      <p:bldP build="whole" bldLvl="1" animBg="1" rev="0" advAuto="0" spid="424" grpId="3"/>
      <p:bldP build="whole" bldLvl="1" animBg="1" rev="0" advAuto="0" spid="426" grpId="1"/>
      <p:bldP build="whole" bldLvl="1" animBg="1" rev="0" advAuto="0" spid="423" grpId="2"/>
      <p:bldP build="whole" bldLvl="1" animBg="1" rev="0" advAuto="0" spid="425" grpId="4"/>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431" name="Example: 07-TcpServers"/>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hlinkClick r:id="rId2" invalidUrl="" action="" tgtFrame="" tooltip="" history="1" highlightClick="0" endSnd="0"/>
              </a:rPr>
              <a:t>07-TcpServers</a:t>
            </a:r>
          </a:p>
        </p:txBody>
      </p:sp>
      <p:pic>
        <p:nvPicPr>
          <p:cNvPr id="432" name="droppedImage.png" descr="droppedImage.png"/>
          <p:cNvPicPr>
            <a:picLocks noChangeAspect="1"/>
          </p:cNvPicPr>
          <p:nvPr/>
        </p:nvPicPr>
        <p:blipFill>
          <a:blip r:embed="rId3">
            <a:extLst/>
          </a:blip>
          <a:stretch>
            <a:fillRect/>
          </a:stretch>
        </p:blipFill>
        <p:spPr>
          <a:xfrm>
            <a:off x="8039100" y="5416550"/>
            <a:ext cx="3517900" cy="3517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 let's create a TCP server…"/>
          <p:cNvSpPr txBox="1"/>
          <p:nvPr/>
        </p:nvSpPr>
        <p:spPr>
          <a:xfrm>
            <a:off x="5270500" y="2044700"/>
            <a:ext cx="7442200" cy="63373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tabLst>
                <a:tab pos="304800" algn="l"/>
                <a:tab pos="571500" algn="l"/>
                <a:tab pos="825500" algn="l"/>
                <a:tab pos="1092200" algn="l"/>
                <a:tab pos="1346200" algn="l"/>
              </a:tabLst>
              <a:defRPr sz="1500">
                <a:latin typeface="Consolas"/>
                <a:ea typeface="Consolas"/>
                <a:cs typeface="Consolas"/>
                <a:sym typeface="Consolas"/>
              </a:defRPr>
            </a:pPr>
            <a:r>
              <a:t>// let's create a TCP server</a:t>
            </a:r>
          </a:p>
          <a:p>
            <a:pPr algn="l">
              <a:tabLst>
                <a:tab pos="304800" algn="l"/>
                <a:tab pos="571500" algn="l"/>
                <a:tab pos="825500" algn="l"/>
                <a:tab pos="1092200" algn="l"/>
                <a:tab pos="1346200" algn="l"/>
              </a:tabLst>
              <a:defRPr sz="1500">
                <a:latin typeface="Consolas"/>
                <a:ea typeface="Consolas"/>
                <a:cs typeface="Consolas"/>
                <a:sym typeface="Consolas"/>
              </a:defRPr>
            </a:pPr>
            <a:r>
              <a:t>const server = net.createServer();</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it reacts to events: 'listening', 'connection', 'close', etc.</a:t>
            </a:r>
          </a:p>
          <a:p>
            <a:pPr algn="l">
              <a:tabLst>
                <a:tab pos="304800" algn="l"/>
                <a:tab pos="571500" algn="l"/>
                <a:tab pos="825500" algn="l"/>
                <a:tab pos="1092200" algn="l"/>
                <a:tab pos="1346200" algn="l"/>
              </a:tabLst>
              <a:defRPr sz="1500">
                <a:latin typeface="Consolas"/>
                <a:ea typeface="Consolas"/>
                <a:cs typeface="Consolas"/>
                <a:sym typeface="Consolas"/>
              </a:defRPr>
            </a:pPr>
            <a:r>
              <a:t>// register callback functions, to be invoked when the events</a:t>
            </a:r>
          </a:p>
          <a:p>
            <a:pPr algn="l">
              <a:tabLst>
                <a:tab pos="304800" algn="l"/>
                <a:tab pos="571500" algn="l"/>
                <a:tab pos="825500" algn="l"/>
                <a:tab pos="1092200" algn="l"/>
                <a:tab pos="1346200" algn="l"/>
              </a:tabLst>
              <a:defRPr sz="1500">
                <a:latin typeface="Consolas"/>
                <a:ea typeface="Consolas"/>
                <a:cs typeface="Consolas"/>
                <a:sym typeface="Consolas"/>
              </a:defRPr>
            </a:pPr>
            <a:r>
              <a:t>// occur (everything happens on the same thread)</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server.on('listening', callbackFunctionToCallWhenSocketIsBound);</a:t>
            </a:r>
          </a:p>
          <a:p>
            <a:pPr algn="l">
              <a:tabLst>
                <a:tab pos="304800" algn="l"/>
                <a:tab pos="571500" algn="l"/>
                <a:tab pos="825500" algn="l"/>
                <a:tab pos="1092200" algn="l"/>
                <a:tab pos="1346200" algn="l"/>
              </a:tabLst>
              <a:defRPr sz="1500">
                <a:latin typeface="Consolas"/>
                <a:ea typeface="Consolas"/>
                <a:cs typeface="Consolas"/>
                <a:sym typeface="Consolas"/>
              </a:defRPr>
            </a:pPr>
            <a:r>
              <a:t>server.on('connection', callbackFunctionToCallWhenNewClientHasArrived);</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//Start listening on port 9907</a:t>
            </a:r>
          </a:p>
          <a:p>
            <a:pPr algn="l">
              <a:tabLst>
                <a:tab pos="304800" algn="l"/>
                <a:tab pos="571500" algn="l"/>
                <a:tab pos="825500" algn="l"/>
                <a:tab pos="1092200" algn="l"/>
                <a:tab pos="1346200" algn="l"/>
              </a:tabLst>
              <a:defRPr sz="1500">
                <a:latin typeface="Consolas"/>
                <a:ea typeface="Consolas"/>
                <a:cs typeface="Consolas"/>
                <a:sym typeface="Consolas"/>
              </a:defRPr>
            </a:pPr>
            <a:r>
              <a:t>server.listen(9907);</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This callback is called when the socket is bound and is in</a:t>
            </a:r>
          </a:p>
          <a:p>
            <a:pPr algn="l">
              <a:tabLst>
                <a:tab pos="304800" algn="l"/>
                <a:tab pos="571500" algn="l"/>
                <a:tab pos="825500" algn="l"/>
                <a:tab pos="1092200" algn="l"/>
                <a:tab pos="1346200" algn="l"/>
              </a:tabLst>
              <a:defRPr sz="1500">
                <a:latin typeface="Consolas"/>
                <a:ea typeface="Consolas"/>
                <a:cs typeface="Consolas"/>
                <a:sym typeface="Consolas"/>
              </a:defRPr>
            </a:pPr>
            <a:r>
              <a:t>// listening mode. We don't need to do anything special.</a:t>
            </a:r>
          </a:p>
          <a:p>
            <a:pPr algn="l">
              <a:tabLst>
                <a:tab pos="304800" algn="l"/>
                <a:tab pos="571500" algn="l"/>
                <a:tab pos="825500" algn="l"/>
                <a:tab pos="1092200" algn="l"/>
                <a:tab pos="1346200" algn="l"/>
              </a:tabLst>
              <a:defRPr sz="1500">
                <a:latin typeface="Consolas"/>
                <a:ea typeface="Consolas"/>
                <a:cs typeface="Consolas"/>
                <a:sym typeface="Consolas"/>
              </a:defRPr>
            </a:pPr>
            <a:r>
              <a:t>function callbackFunctionToCallWhenSocketIsBound() {</a:t>
            </a:r>
          </a:p>
          <a:p>
            <a:pPr algn="l">
              <a:tabLst>
                <a:tab pos="304800" algn="l"/>
                <a:tab pos="571500" algn="l"/>
                <a:tab pos="825500" algn="l"/>
                <a:tab pos="1092200" algn="l"/>
                <a:tab pos="1346200" algn="l"/>
              </a:tabLst>
              <a:defRPr sz="1500">
                <a:latin typeface="Consolas"/>
                <a:ea typeface="Consolas"/>
                <a:cs typeface="Consolas"/>
                <a:sym typeface="Consolas"/>
              </a:defRPr>
            </a:pPr>
            <a:r>
              <a:t>	console.log("The socket is bound and listening");</a:t>
            </a:r>
          </a:p>
          <a:p>
            <a:pPr algn="l">
              <a:tabLst>
                <a:tab pos="304800" algn="l"/>
                <a:tab pos="571500" algn="l"/>
                <a:tab pos="825500" algn="l"/>
                <a:tab pos="1092200" algn="l"/>
                <a:tab pos="1346200" algn="l"/>
              </a:tabLst>
              <a:defRPr sz="1500">
                <a:latin typeface="Consolas"/>
                <a:ea typeface="Consolas"/>
                <a:cs typeface="Consolas"/>
                <a:sym typeface="Consolas"/>
              </a:defRPr>
            </a:pPr>
            <a:r>
              <a:t>	console.log("Socket value: %j", server.address());</a:t>
            </a:r>
          </a:p>
          <a:p>
            <a:pPr algn="l">
              <a:tabLst>
                <a:tab pos="304800" algn="l"/>
                <a:tab pos="571500" algn="l"/>
                <a:tab pos="825500" algn="l"/>
                <a:tab pos="1092200" algn="l"/>
                <a:tab pos="1346200" algn="l"/>
              </a:tabLst>
              <a:defRPr sz="1500">
                <a:latin typeface="Consolas"/>
                <a:ea typeface="Consolas"/>
                <a:cs typeface="Consolas"/>
                <a:sym typeface="Consolas"/>
              </a:defRPr>
            </a:pPr>
            <a:r>
              <a:t>}</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This callback is called after a client has connected.</a:t>
            </a:r>
          </a:p>
          <a:p>
            <a:pPr algn="l">
              <a:tabLst>
                <a:tab pos="304800" algn="l"/>
                <a:tab pos="571500" algn="l"/>
                <a:tab pos="825500" algn="l"/>
                <a:tab pos="1092200" algn="l"/>
                <a:tab pos="1346200" algn="l"/>
              </a:tabLst>
              <a:defRPr sz="1500">
                <a:latin typeface="Consolas"/>
                <a:ea typeface="Consolas"/>
                <a:cs typeface="Consolas"/>
                <a:sym typeface="Consolas"/>
              </a:defRPr>
            </a:pPr>
            <a:r>
              <a:t>function callbackFunctionToCallWhenNewClientHasArrived(socket) {</a:t>
            </a:r>
          </a:p>
          <a:p>
            <a:pPr algn="l">
              <a:tabLst>
                <a:tab pos="304800" algn="l"/>
                <a:tab pos="571500" algn="l"/>
                <a:tab pos="825500" algn="l"/>
                <a:tab pos="1092200" algn="l"/>
                <a:tab pos="1346200" algn="l"/>
              </a:tabLst>
              <a:defRPr sz="1500">
                <a:latin typeface="Consolas"/>
                <a:ea typeface="Consolas"/>
                <a:cs typeface="Consolas"/>
                <a:sym typeface="Consolas"/>
              </a:defRPr>
            </a:pPr>
            <a:r>
              <a:t>  ...</a:t>
            </a:r>
          </a:p>
          <a:p>
            <a:pPr algn="l">
              <a:tabLst>
                <a:tab pos="304800" algn="l"/>
                <a:tab pos="571500" algn="l"/>
                <a:tab pos="825500" algn="l"/>
                <a:tab pos="1092200" algn="l"/>
                <a:tab pos="1346200" algn="l"/>
              </a:tabLst>
              <a:defRPr sz="1500">
                <a:latin typeface="Consolas"/>
                <a:ea typeface="Consolas"/>
                <a:cs typeface="Consolas"/>
                <a:sym typeface="Consolas"/>
              </a:defRPr>
            </a:pPr>
            <a:r>
              <a:t>}</a:t>
            </a:r>
          </a:p>
        </p:txBody>
      </p:sp>
      <p:sp>
        <p:nvSpPr>
          <p:cNvPr id="435" name="Line"/>
          <p:cNvSpPr/>
          <p:nvPr/>
        </p:nvSpPr>
        <p:spPr>
          <a:xfrm flipV="1">
            <a:off x="10023884" y="1836121"/>
            <a:ext cx="619544" cy="958964"/>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36" name="We are registering callback functions on the various types of events that can be notified by the server..."/>
          <p:cNvSpPr txBox="1"/>
          <p:nvPr/>
        </p:nvSpPr>
        <p:spPr>
          <a:xfrm>
            <a:off x="5854700" y="1024104"/>
            <a:ext cx="66929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We are registering callback functions on the various types of events that can be notified by the server...</a:t>
            </a:r>
          </a:p>
        </p:txBody>
      </p:sp>
      <p:sp>
        <p:nvSpPr>
          <p:cNvPr id="437" name="... and we code these functions, implementing the behavior that is expected when the events occur."/>
          <p:cNvSpPr txBox="1"/>
          <p:nvPr/>
        </p:nvSpPr>
        <p:spPr>
          <a:xfrm>
            <a:off x="5854700" y="8771104"/>
            <a:ext cx="66929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sz="2200">
                <a:solidFill>
                  <a:srgbClr val="941100"/>
                </a:solidFill>
              </a:defRPr>
            </a:lvl1pPr>
          </a:lstStyle>
          <a:p>
            <a:pPr/>
            <a:r>
              <a:t>... and we code these functions, implementing the behavior that is expected when the events occur.</a:t>
            </a:r>
          </a:p>
        </p:txBody>
      </p:sp>
      <p:sp>
        <p:nvSpPr>
          <p:cNvPr id="438" name="Line"/>
          <p:cNvSpPr/>
          <p:nvPr/>
        </p:nvSpPr>
        <p:spPr>
          <a:xfrm flipH="1">
            <a:off x="8458806" y="7957110"/>
            <a:ext cx="244204" cy="738678"/>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439" name="droppedImage.pdf" descr="droppedImage.pdf"/>
          <p:cNvPicPr>
            <a:picLocks noChangeAspect="1"/>
          </p:cNvPicPr>
          <p:nvPr/>
        </p:nvPicPr>
        <p:blipFill>
          <a:blip r:embed="rId2">
            <a:extLst/>
          </a:blip>
          <a:stretch>
            <a:fillRect/>
          </a:stretch>
        </p:blipFill>
        <p:spPr>
          <a:xfrm>
            <a:off x="381000" y="762000"/>
            <a:ext cx="4445000" cy="7823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39"/>
                                        </p:tgtEl>
                                        <p:attrNameLst>
                                          <p:attrName>style.visibility</p:attrName>
                                        </p:attrNameLst>
                                      </p:cBhvr>
                                      <p:to>
                                        <p:strVal val="visible"/>
                                      </p:to>
                                    </p:set>
                                    <p:anim calcmode="lin" valueType="num">
                                      <p:cBhvr>
                                        <p:cTn id="7" dur="1000" fill="hold"/>
                                        <p:tgtEl>
                                          <p:spTgt spid="439"/>
                                        </p:tgtEl>
                                        <p:attrNameLst>
                                          <p:attrName>ppt_w</p:attrName>
                                        </p:attrNameLst>
                                      </p:cBhvr>
                                      <p:tavLst>
                                        <p:tav tm="0">
                                          <p:val>
                                            <p:fltVal val="0"/>
                                          </p:val>
                                        </p:tav>
                                        <p:tav tm="100000">
                                          <p:val>
                                            <p:strVal val="#ppt_w"/>
                                          </p:val>
                                        </p:tav>
                                      </p:tavLst>
                                    </p:anim>
                                    <p:anim calcmode="lin" valueType="num">
                                      <p:cBhvr>
                                        <p:cTn id="8" dur="1000" fill="hold"/>
                                        <p:tgtEl>
                                          <p:spTgt spid="43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34"/>
                                        </p:tgtEl>
                                        <p:attrNameLst>
                                          <p:attrName>style.visibility</p:attrName>
                                        </p:attrNameLst>
                                      </p:cBhvr>
                                      <p:to>
                                        <p:strVal val="visible"/>
                                      </p:to>
                                    </p:set>
                                    <p:anim calcmode="lin" valueType="num">
                                      <p:cBhvr>
                                        <p:cTn id="13" dur="1000" fill="hold"/>
                                        <p:tgtEl>
                                          <p:spTgt spid="434"/>
                                        </p:tgtEl>
                                        <p:attrNameLst>
                                          <p:attrName>ppt_w</p:attrName>
                                        </p:attrNameLst>
                                      </p:cBhvr>
                                      <p:tavLst>
                                        <p:tav tm="0">
                                          <p:val>
                                            <p:fltVal val="0"/>
                                          </p:val>
                                        </p:tav>
                                        <p:tav tm="100000">
                                          <p:val>
                                            <p:strVal val="#ppt_w"/>
                                          </p:val>
                                        </p:tav>
                                      </p:tavLst>
                                    </p:anim>
                                    <p:anim calcmode="lin" valueType="num">
                                      <p:cBhvr>
                                        <p:cTn id="14" dur="1000" fill="hold"/>
                                        <p:tgtEl>
                                          <p:spTgt spid="434"/>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35"/>
                                        </p:tgtEl>
                                        <p:attrNameLst>
                                          <p:attrName>style.visibility</p:attrName>
                                        </p:attrNameLst>
                                      </p:cBhvr>
                                      <p:to>
                                        <p:strVal val="visible"/>
                                      </p:to>
                                    </p:set>
                                    <p:anim calcmode="lin" valueType="num">
                                      <p:cBhvr>
                                        <p:cTn id="18" dur="1000" fill="hold"/>
                                        <p:tgtEl>
                                          <p:spTgt spid="435"/>
                                        </p:tgtEl>
                                        <p:attrNameLst>
                                          <p:attrName>ppt_w</p:attrName>
                                        </p:attrNameLst>
                                      </p:cBhvr>
                                      <p:tavLst>
                                        <p:tav tm="0">
                                          <p:val>
                                            <p:fltVal val="0"/>
                                          </p:val>
                                        </p:tav>
                                        <p:tav tm="100000">
                                          <p:val>
                                            <p:strVal val="#ppt_w"/>
                                          </p:val>
                                        </p:tav>
                                      </p:tavLst>
                                    </p:anim>
                                    <p:anim calcmode="lin" valueType="num">
                                      <p:cBhvr>
                                        <p:cTn id="19" dur="1000" fill="hold"/>
                                        <p:tgtEl>
                                          <p:spTgt spid="435"/>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436"/>
                                        </p:tgtEl>
                                        <p:attrNameLst>
                                          <p:attrName>style.visibility</p:attrName>
                                        </p:attrNameLst>
                                      </p:cBhvr>
                                      <p:to>
                                        <p:strVal val="visible"/>
                                      </p:to>
                                    </p:set>
                                    <p:anim calcmode="lin" valueType="num">
                                      <p:cBhvr>
                                        <p:cTn id="23" dur="1000" fill="hold"/>
                                        <p:tgtEl>
                                          <p:spTgt spid="436"/>
                                        </p:tgtEl>
                                        <p:attrNameLst>
                                          <p:attrName>ppt_w</p:attrName>
                                        </p:attrNameLst>
                                      </p:cBhvr>
                                      <p:tavLst>
                                        <p:tav tm="0">
                                          <p:val>
                                            <p:fltVal val="0"/>
                                          </p:val>
                                        </p:tav>
                                        <p:tav tm="100000">
                                          <p:val>
                                            <p:strVal val="#ppt_w"/>
                                          </p:val>
                                        </p:tav>
                                      </p:tavLst>
                                    </p:anim>
                                    <p:anim calcmode="lin" valueType="num">
                                      <p:cBhvr>
                                        <p:cTn id="24" dur="1000" fill="hold"/>
                                        <p:tgtEl>
                                          <p:spTgt spid="436"/>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Class="entr" nodeType="afterEffect" presetSubtype="16" presetID="23" grpId="5" fill="hold">
                                  <p:stCondLst>
                                    <p:cond delay="0"/>
                                  </p:stCondLst>
                                  <p:iterate type="el" backwards="0">
                                    <p:tmAbs val="0"/>
                                  </p:iterate>
                                  <p:childTnLst>
                                    <p:set>
                                      <p:cBhvr>
                                        <p:cTn id="27" fill="hold"/>
                                        <p:tgtEl>
                                          <p:spTgt spid="437"/>
                                        </p:tgtEl>
                                        <p:attrNameLst>
                                          <p:attrName>style.visibility</p:attrName>
                                        </p:attrNameLst>
                                      </p:cBhvr>
                                      <p:to>
                                        <p:strVal val="visible"/>
                                      </p:to>
                                    </p:set>
                                    <p:anim calcmode="lin" valueType="num">
                                      <p:cBhvr>
                                        <p:cTn id="28" dur="1000" fill="hold"/>
                                        <p:tgtEl>
                                          <p:spTgt spid="437"/>
                                        </p:tgtEl>
                                        <p:attrNameLst>
                                          <p:attrName>ppt_w</p:attrName>
                                        </p:attrNameLst>
                                      </p:cBhvr>
                                      <p:tavLst>
                                        <p:tav tm="0">
                                          <p:val>
                                            <p:fltVal val="0"/>
                                          </p:val>
                                        </p:tav>
                                        <p:tav tm="100000">
                                          <p:val>
                                            <p:strVal val="#ppt_w"/>
                                          </p:val>
                                        </p:tav>
                                      </p:tavLst>
                                    </p:anim>
                                    <p:anim calcmode="lin" valueType="num">
                                      <p:cBhvr>
                                        <p:cTn id="29" dur="1000" fill="hold"/>
                                        <p:tgtEl>
                                          <p:spTgt spid="437"/>
                                        </p:tgtEl>
                                        <p:attrNameLst>
                                          <p:attrName>ppt_h</p:attrName>
                                        </p:attrNameLst>
                                      </p:cBhvr>
                                      <p:tavLst>
                                        <p:tav tm="0">
                                          <p:val>
                                            <p:fltVal val="0"/>
                                          </p:val>
                                        </p:tav>
                                        <p:tav tm="100000">
                                          <p:val>
                                            <p:strVal val="#ppt_h"/>
                                          </p:val>
                                        </p:tav>
                                      </p:tavLst>
                                    </p:anim>
                                  </p:childTnLst>
                                </p:cTn>
                              </p:par>
                            </p:childTnLst>
                          </p:cTn>
                        </p:par>
                        <p:par>
                          <p:cTn id="30" fill="hold">
                            <p:stCondLst>
                              <p:cond delay="4000"/>
                            </p:stCondLst>
                            <p:childTnLst>
                              <p:par>
                                <p:cTn id="31" presetClass="entr" nodeType="afterEffect" presetSubtype="16" presetID="23" grpId="6" fill="hold">
                                  <p:stCondLst>
                                    <p:cond delay="0"/>
                                  </p:stCondLst>
                                  <p:iterate type="el" backwards="0">
                                    <p:tmAbs val="0"/>
                                  </p:iterate>
                                  <p:childTnLst>
                                    <p:set>
                                      <p:cBhvr>
                                        <p:cTn id="32" fill="hold"/>
                                        <p:tgtEl>
                                          <p:spTgt spid="438"/>
                                        </p:tgtEl>
                                        <p:attrNameLst>
                                          <p:attrName>style.visibility</p:attrName>
                                        </p:attrNameLst>
                                      </p:cBhvr>
                                      <p:to>
                                        <p:strVal val="visible"/>
                                      </p:to>
                                    </p:set>
                                    <p:anim calcmode="lin" valueType="num">
                                      <p:cBhvr>
                                        <p:cTn id="33" dur="1000" fill="hold"/>
                                        <p:tgtEl>
                                          <p:spTgt spid="438"/>
                                        </p:tgtEl>
                                        <p:attrNameLst>
                                          <p:attrName>ppt_w</p:attrName>
                                        </p:attrNameLst>
                                      </p:cBhvr>
                                      <p:tavLst>
                                        <p:tav tm="0">
                                          <p:val>
                                            <p:fltVal val="0"/>
                                          </p:val>
                                        </p:tav>
                                        <p:tav tm="100000">
                                          <p:val>
                                            <p:strVal val="#ppt_w"/>
                                          </p:val>
                                        </p:tav>
                                      </p:tavLst>
                                    </p:anim>
                                    <p:anim calcmode="lin" valueType="num">
                                      <p:cBhvr>
                                        <p:cTn id="34" dur="1000" fill="hold"/>
                                        <p:tgtEl>
                                          <p:spTgt spid="4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6"/>
      <p:bldP build="whole" bldLvl="1" animBg="1" rev="0" advAuto="0" spid="436" grpId="4"/>
      <p:bldP build="whole" bldLvl="1" animBg="1" rev="0" advAuto="0" spid="435" grpId="3"/>
      <p:bldP build="whole" bldLvl="1" animBg="1" rev="0" advAuto="0" spid="439" grpId="1"/>
      <p:bldP build="whole" bldLvl="1" animBg="1" rev="0" advAuto="0" spid="434" grpId="2"/>
      <p:bldP build="whole" bldLvl="1" animBg="1" rev="0" advAuto="0" spid="437" grpId="5"/>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include &lt;stdio.h&gt;…"/>
          <p:cNvSpPr txBox="1"/>
          <p:nvPr/>
        </p:nvSpPr>
        <p:spPr>
          <a:xfrm>
            <a:off x="5321300" y="1295400"/>
            <a:ext cx="7353300" cy="72517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tabLst>
                <a:tab pos="304800" algn="l"/>
                <a:tab pos="571500" algn="l"/>
                <a:tab pos="825500" algn="l"/>
                <a:tab pos="1092200" algn="l"/>
                <a:tab pos="1346200" algn="l"/>
              </a:tabLst>
              <a:defRPr sz="1500">
                <a:latin typeface="Consolas"/>
                <a:ea typeface="Consolas"/>
                <a:cs typeface="Consolas"/>
                <a:sym typeface="Consolas"/>
              </a:defRPr>
            </a:pPr>
            <a:r>
              <a:t>#include &lt;stdio.h&gt;</a:t>
            </a:r>
          </a:p>
          <a:p>
            <a:pPr algn="l">
              <a:tabLst>
                <a:tab pos="304800" algn="l"/>
                <a:tab pos="571500" algn="l"/>
                <a:tab pos="825500" algn="l"/>
                <a:tab pos="1092200" algn="l"/>
                <a:tab pos="1346200" algn="l"/>
              </a:tabLst>
              <a:defRPr sz="1500">
                <a:latin typeface="Consolas"/>
                <a:ea typeface="Consolas"/>
                <a:cs typeface="Consolas"/>
                <a:sym typeface="Consolas"/>
              </a:defRPr>
            </a:pPr>
            <a:r>
              <a:t>#include &lt;sys/time.h&gt;</a:t>
            </a:r>
          </a:p>
          <a:p>
            <a:pPr algn="l">
              <a:tabLst>
                <a:tab pos="304800" algn="l"/>
                <a:tab pos="571500" algn="l"/>
                <a:tab pos="825500" algn="l"/>
                <a:tab pos="1092200" algn="l"/>
                <a:tab pos="1346200" algn="l"/>
              </a:tabLst>
              <a:defRPr sz="1500">
                <a:latin typeface="Consolas"/>
                <a:ea typeface="Consolas"/>
                <a:cs typeface="Consolas"/>
                <a:sym typeface="Consolas"/>
              </a:defRPr>
            </a:pPr>
            <a:r>
              <a:t>#include &lt;sys/types.h&gt;</a:t>
            </a:r>
          </a:p>
          <a:p>
            <a:pPr algn="l">
              <a:tabLst>
                <a:tab pos="304800" algn="l"/>
                <a:tab pos="571500" algn="l"/>
                <a:tab pos="825500" algn="l"/>
                <a:tab pos="1092200" algn="l"/>
                <a:tab pos="1346200" algn="l"/>
              </a:tabLst>
              <a:defRPr sz="1500">
                <a:latin typeface="Consolas"/>
                <a:ea typeface="Consolas"/>
                <a:cs typeface="Consolas"/>
                <a:sym typeface="Consolas"/>
              </a:defRPr>
            </a:pPr>
            <a:r>
              <a:t>#include &lt;unistd.h&gt;</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int main(void) {</a:t>
            </a:r>
          </a:p>
          <a:p>
            <a:pPr algn="l">
              <a:tabLst>
                <a:tab pos="304800" algn="l"/>
                <a:tab pos="571500" algn="l"/>
                <a:tab pos="825500" algn="l"/>
                <a:tab pos="1092200" algn="l"/>
                <a:tab pos="1346200" algn="l"/>
              </a:tabLst>
              <a:defRPr sz="1500">
                <a:latin typeface="Consolas"/>
                <a:ea typeface="Consolas"/>
                <a:cs typeface="Consolas"/>
                <a:sym typeface="Consolas"/>
              </a:defRPr>
            </a:pPr>
            <a:r>
              <a:t>    fd_set rfds;</a:t>
            </a:r>
          </a:p>
          <a:p>
            <a:pPr algn="l">
              <a:tabLst>
                <a:tab pos="304800" algn="l"/>
                <a:tab pos="571500" algn="l"/>
                <a:tab pos="825500" algn="l"/>
                <a:tab pos="1092200" algn="l"/>
                <a:tab pos="1346200" algn="l"/>
              </a:tabLst>
              <a:defRPr sz="1500">
                <a:latin typeface="Consolas"/>
                <a:ea typeface="Consolas"/>
                <a:cs typeface="Consolas"/>
                <a:sym typeface="Consolas"/>
              </a:defRPr>
            </a:pPr>
            <a:r>
              <a:t>    struct timeval tv;</a:t>
            </a:r>
          </a:p>
          <a:p>
            <a:pPr algn="l">
              <a:tabLst>
                <a:tab pos="304800" algn="l"/>
                <a:tab pos="571500" algn="l"/>
                <a:tab pos="825500" algn="l"/>
                <a:tab pos="1092200" algn="l"/>
                <a:tab pos="1346200" algn="l"/>
              </a:tabLst>
              <a:defRPr sz="1500">
                <a:latin typeface="Consolas"/>
                <a:ea typeface="Consolas"/>
                <a:cs typeface="Consolas"/>
                <a:sym typeface="Consolas"/>
              </a:defRPr>
            </a:pPr>
            <a:r>
              <a:t>    int retval;</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 Watch stdin (fd 0) to see when it has input. */</a:t>
            </a:r>
          </a:p>
          <a:p>
            <a:pPr algn="l">
              <a:tabLst>
                <a:tab pos="304800" algn="l"/>
                <a:tab pos="571500" algn="l"/>
                <a:tab pos="825500" algn="l"/>
                <a:tab pos="1092200" algn="l"/>
                <a:tab pos="1346200" algn="l"/>
              </a:tabLst>
              <a:defRPr sz="1500">
                <a:latin typeface="Consolas"/>
                <a:ea typeface="Consolas"/>
                <a:cs typeface="Consolas"/>
                <a:sym typeface="Consolas"/>
              </a:defRPr>
            </a:pPr>
            <a:r>
              <a:t>    FD_ZERO(&amp;rfds);</a:t>
            </a:r>
          </a:p>
          <a:p>
            <a:pPr algn="l">
              <a:tabLst>
                <a:tab pos="304800" algn="l"/>
                <a:tab pos="571500" algn="l"/>
                <a:tab pos="825500" algn="l"/>
                <a:tab pos="1092200" algn="l"/>
                <a:tab pos="1346200" algn="l"/>
              </a:tabLst>
              <a:defRPr sz="1500">
                <a:latin typeface="Consolas"/>
                <a:ea typeface="Consolas"/>
                <a:cs typeface="Consolas"/>
                <a:sym typeface="Consolas"/>
              </a:defRPr>
            </a:pPr>
            <a:r>
              <a:t>    FD_SET(0, &amp;rfds);</a:t>
            </a:r>
          </a:p>
          <a:p>
            <a:pPr algn="l">
              <a:tabLst>
                <a:tab pos="304800" algn="l"/>
                <a:tab pos="571500" algn="l"/>
                <a:tab pos="825500" algn="l"/>
                <a:tab pos="1092200" algn="l"/>
                <a:tab pos="1346200" algn="l"/>
              </a:tabLst>
              <a:defRPr sz="1500">
                <a:latin typeface="Consolas"/>
                <a:ea typeface="Consolas"/>
                <a:cs typeface="Consolas"/>
                <a:sym typeface="Consolas"/>
              </a:defRPr>
            </a:pPr>
            <a:r>
              <a:t>    /* Wait up to five seconds. */</a:t>
            </a:r>
          </a:p>
          <a:p>
            <a:pPr algn="l">
              <a:tabLst>
                <a:tab pos="304800" algn="l"/>
                <a:tab pos="571500" algn="l"/>
                <a:tab pos="825500" algn="l"/>
                <a:tab pos="1092200" algn="l"/>
                <a:tab pos="1346200" algn="l"/>
              </a:tabLst>
              <a:defRPr sz="1500">
                <a:latin typeface="Consolas"/>
                <a:ea typeface="Consolas"/>
                <a:cs typeface="Consolas"/>
                <a:sym typeface="Consolas"/>
              </a:defRPr>
            </a:pPr>
            <a:r>
              <a:t>    tv.tv_sec = 5;</a:t>
            </a:r>
          </a:p>
          <a:p>
            <a:pPr algn="l">
              <a:tabLst>
                <a:tab pos="304800" algn="l"/>
                <a:tab pos="571500" algn="l"/>
                <a:tab pos="825500" algn="l"/>
                <a:tab pos="1092200" algn="l"/>
                <a:tab pos="1346200" algn="l"/>
              </a:tabLst>
              <a:defRPr sz="1500">
                <a:latin typeface="Consolas"/>
                <a:ea typeface="Consolas"/>
                <a:cs typeface="Consolas"/>
                <a:sym typeface="Consolas"/>
              </a:defRPr>
            </a:pPr>
            <a:r>
              <a:t>    tv.tv_usec = 0;</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b="1" sz="1500">
                <a:latin typeface="Consolas"/>
                <a:ea typeface="Consolas"/>
                <a:cs typeface="Consolas"/>
                <a:sym typeface="Consolas"/>
              </a:defRPr>
            </a:pPr>
            <a:r>
              <a:t>    retval = select(1, &amp;rfds, NULL, NULL, &amp;tv);</a:t>
            </a:r>
          </a:p>
          <a:p>
            <a:pPr algn="l">
              <a:tabLst>
                <a:tab pos="304800" algn="l"/>
                <a:tab pos="571500" algn="l"/>
                <a:tab pos="825500" algn="l"/>
                <a:tab pos="1092200" algn="l"/>
                <a:tab pos="1346200" algn="l"/>
              </a:tabLst>
              <a:defRPr sz="1500">
                <a:latin typeface="Consolas"/>
                <a:ea typeface="Consolas"/>
                <a:cs typeface="Consolas"/>
                <a:sym typeface="Consolas"/>
              </a:defRPr>
            </a:pPr>
            <a:r>
              <a:t>    /* Don't rely on the value of tv now! */</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if (retval == -1)</a:t>
            </a:r>
          </a:p>
          <a:p>
            <a:pPr algn="l">
              <a:tabLst>
                <a:tab pos="304800" algn="l"/>
                <a:tab pos="571500" algn="l"/>
                <a:tab pos="825500" algn="l"/>
                <a:tab pos="1092200" algn="l"/>
                <a:tab pos="1346200" algn="l"/>
              </a:tabLst>
              <a:defRPr sz="1500">
                <a:latin typeface="Consolas"/>
                <a:ea typeface="Consolas"/>
                <a:cs typeface="Consolas"/>
                <a:sym typeface="Consolas"/>
              </a:defRPr>
            </a:pPr>
            <a:r>
              <a:t>        perror("select()");</a:t>
            </a:r>
          </a:p>
          <a:p>
            <a:pPr algn="l">
              <a:tabLst>
                <a:tab pos="304800" algn="l"/>
                <a:tab pos="571500" algn="l"/>
                <a:tab pos="825500" algn="l"/>
                <a:tab pos="1092200" algn="l"/>
                <a:tab pos="1346200" algn="l"/>
              </a:tabLst>
              <a:defRPr sz="1500">
                <a:latin typeface="Consolas"/>
                <a:ea typeface="Consolas"/>
                <a:cs typeface="Consolas"/>
                <a:sym typeface="Consolas"/>
              </a:defRPr>
            </a:pPr>
            <a:r>
              <a:t>    else if (retval)</a:t>
            </a:r>
          </a:p>
          <a:p>
            <a:pPr algn="l">
              <a:tabLst>
                <a:tab pos="304800" algn="l"/>
                <a:tab pos="571500" algn="l"/>
                <a:tab pos="825500" algn="l"/>
                <a:tab pos="1092200" algn="l"/>
                <a:tab pos="1346200" algn="l"/>
              </a:tabLst>
              <a:defRPr sz="1500">
                <a:latin typeface="Consolas"/>
                <a:ea typeface="Consolas"/>
                <a:cs typeface="Consolas"/>
                <a:sym typeface="Consolas"/>
              </a:defRPr>
            </a:pPr>
            <a:r>
              <a:t>        printf("Data is available now.\n");</a:t>
            </a:r>
          </a:p>
          <a:p>
            <a:pPr algn="l">
              <a:tabLst>
                <a:tab pos="304800" algn="l"/>
                <a:tab pos="571500" algn="l"/>
                <a:tab pos="825500" algn="l"/>
                <a:tab pos="1092200" algn="l"/>
                <a:tab pos="1346200" algn="l"/>
              </a:tabLst>
              <a:defRPr sz="1500">
                <a:latin typeface="Consolas"/>
                <a:ea typeface="Consolas"/>
                <a:cs typeface="Consolas"/>
                <a:sym typeface="Consolas"/>
              </a:defRPr>
            </a:pPr>
            <a:r>
              <a:t>        /* FD_ISSET(0, &amp;rfds) will be true. */</a:t>
            </a:r>
          </a:p>
          <a:p>
            <a:pPr algn="l">
              <a:tabLst>
                <a:tab pos="304800" algn="l"/>
                <a:tab pos="571500" algn="l"/>
                <a:tab pos="825500" algn="l"/>
                <a:tab pos="1092200" algn="l"/>
                <a:tab pos="1346200" algn="l"/>
              </a:tabLst>
              <a:defRPr sz="1500">
                <a:latin typeface="Consolas"/>
                <a:ea typeface="Consolas"/>
                <a:cs typeface="Consolas"/>
                <a:sym typeface="Consolas"/>
              </a:defRPr>
            </a:pPr>
            <a:r>
              <a:t>    else</a:t>
            </a:r>
          </a:p>
          <a:p>
            <a:pPr algn="l">
              <a:tabLst>
                <a:tab pos="304800" algn="l"/>
                <a:tab pos="571500" algn="l"/>
                <a:tab pos="825500" algn="l"/>
                <a:tab pos="1092200" algn="l"/>
                <a:tab pos="1346200" algn="l"/>
              </a:tabLst>
              <a:defRPr sz="1500">
                <a:latin typeface="Consolas"/>
                <a:ea typeface="Consolas"/>
                <a:cs typeface="Consolas"/>
                <a:sym typeface="Consolas"/>
              </a:defRPr>
            </a:pPr>
            <a:r>
              <a:t>        printf("No data within five seconds.\n");</a:t>
            </a:r>
          </a:p>
          <a:p>
            <a:pPr algn="l">
              <a:tabLst>
                <a:tab pos="304800" algn="l"/>
                <a:tab pos="571500" algn="l"/>
                <a:tab pos="825500" algn="l"/>
                <a:tab pos="1092200" algn="l"/>
                <a:tab pos="1346200" algn="l"/>
              </a:tabLst>
              <a:defRPr sz="1500">
                <a:latin typeface="Consolas"/>
                <a:ea typeface="Consolas"/>
                <a:cs typeface="Consolas"/>
                <a:sym typeface="Consolas"/>
              </a:defRPr>
            </a:pPr>
          </a:p>
          <a:p>
            <a:pPr algn="l">
              <a:tabLst>
                <a:tab pos="304800" algn="l"/>
                <a:tab pos="571500" algn="l"/>
                <a:tab pos="825500" algn="l"/>
                <a:tab pos="1092200" algn="l"/>
                <a:tab pos="1346200" algn="l"/>
              </a:tabLst>
              <a:defRPr sz="1500">
                <a:latin typeface="Consolas"/>
                <a:ea typeface="Consolas"/>
                <a:cs typeface="Consolas"/>
                <a:sym typeface="Consolas"/>
              </a:defRPr>
            </a:pPr>
            <a:r>
              <a:t>    return 0;</a:t>
            </a:r>
          </a:p>
          <a:p>
            <a:pPr algn="l">
              <a:tabLst>
                <a:tab pos="304800" algn="l"/>
                <a:tab pos="571500" algn="l"/>
                <a:tab pos="825500" algn="l"/>
                <a:tab pos="1092200" algn="l"/>
                <a:tab pos="1346200" algn="l"/>
              </a:tabLst>
              <a:defRPr sz="1500">
                <a:latin typeface="Consolas"/>
                <a:ea typeface="Consolas"/>
                <a:cs typeface="Consolas"/>
                <a:sym typeface="Consolas"/>
              </a:defRPr>
            </a:pPr>
            <a:r>
              <a:t>}</a:t>
            </a:r>
          </a:p>
        </p:txBody>
      </p:sp>
      <p:sp>
        <p:nvSpPr>
          <p:cNvPr id="442" name="Line"/>
          <p:cNvSpPr/>
          <p:nvPr/>
        </p:nvSpPr>
        <p:spPr>
          <a:xfrm flipV="1">
            <a:off x="7513363" y="1110193"/>
            <a:ext cx="1688145" cy="4225994"/>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443" name="Select is a blocking operation (with a possible timeout). It blocks until something has happened on one of the provided sets of file descriptors."/>
          <p:cNvSpPr txBox="1"/>
          <p:nvPr/>
        </p:nvSpPr>
        <p:spPr>
          <a:xfrm>
            <a:off x="3314700" y="312904"/>
            <a:ext cx="95631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2200">
                <a:solidFill>
                  <a:srgbClr val="941100"/>
                </a:solidFill>
              </a:defRPr>
            </a:lvl1pPr>
          </a:lstStyle>
          <a:p>
            <a:pPr/>
            <a:r>
              <a:t>Select is a blocking operation (with a possible timeout). It blocks until something has happened on one of the provided sets of file descriptors.</a:t>
            </a:r>
          </a:p>
        </p:txBody>
      </p:sp>
      <p:sp>
        <p:nvSpPr>
          <p:cNvPr id="444" name="Here, we know that something has happened on one of the sockets. We can iterate over the set of file descriptors and get the data."/>
          <p:cNvSpPr txBox="1"/>
          <p:nvPr/>
        </p:nvSpPr>
        <p:spPr>
          <a:xfrm>
            <a:off x="3263900" y="8758404"/>
            <a:ext cx="9563100" cy="77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2200">
                <a:solidFill>
                  <a:srgbClr val="941100"/>
                </a:solidFill>
              </a:defRPr>
            </a:lvl1pPr>
          </a:lstStyle>
          <a:p>
            <a:pPr/>
            <a:r>
              <a:t>Here, we know that something has happened on one of the sockets. We can iterate over the set of file descriptors and get the data.</a:t>
            </a:r>
          </a:p>
        </p:txBody>
      </p:sp>
      <p:sp>
        <p:nvSpPr>
          <p:cNvPr id="445" name="Line"/>
          <p:cNvSpPr/>
          <p:nvPr/>
        </p:nvSpPr>
        <p:spPr>
          <a:xfrm>
            <a:off x="7759607" y="6621901"/>
            <a:ext cx="730408" cy="2075432"/>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446" name="droppedImage.pdf" descr="droppedImage.pdf"/>
          <p:cNvPicPr>
            <a:picLocks noChangeAspect="1"/>
          </p:cNvPicPr>
          <p:nvPr/>
        </p:nvPicPr>
        <p:blipFill>
          <a:blip r:embed="rId2">
            <a:extLst/>
          </a:blip>
          <a:stretch>
            <a:fillRect/>
          </a:stretch>
        </p:blipFill>
        <p:spPr>
          <a:xfrm>
            <a:off x="381000" y="762000"/>
            <a:ext cx="4445000" cy="7823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46"/>
                                        </p:tgtEl>
                                        <p:attrNameLst>
                                          <p:attrName>style.visibility</p:attrName>
                                        </p:attrNameLst>
                                      </p:cBhvr>
                                      <p:to>
                                        <p:strVal val="visible"/>
                                      </p:to>
                                    </p:set>
                                    <p:anim calcmode="lin" valueType="num">
                                      <p:cBhvr>
                                        <p:cTn id="7" dur="1000" fill="hold"/>
                                        <p:tgtEl>
                                          <p:spTgt spid="446"/>
                                        </p:tgtEl>
                                        <p:attrNameLst>
                                          <p:attrName>ppt_w</p:attrName>
                                        </p:attrNameLst>
                                      </p:cBhvr>
                                      <p:tavLst>
                                        <p:tav tm="0">
                                          <p:val>
                                            <p:fltVal val="0"/>
                                          </p:val>
                                        </p:tav>
                                        <p:tav tm="100000">
                                          <p:val>
                                            <p:strVal val="#ppt_w"/>
                                          </p:val>
                                        </p:tav>
                                      </p:tavLst>
                                    </p:anim>
                                    <p:anim calcmode="lin" valueType="num">
                                      <p:cBhvr>
                                        <p:cTn id="8" dur="1000" fill="hold"/>
                                        <p:tgtEl>
                                          <p:spTgt spid="4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41"/>
                                        </p:tgtEl>
                                        <p:attrNameLst>
                                          <p:attrName>style.visibility</p:attrName>
                                        </p:attrNameLst>
                                      </p:cBhvr>
                                      <p:to>
                                        <p:strVal val="visible"/>
                                      </p:to>
                                    </p:set>
                                    <p:anim calcmode="lin" valueType="num">
                                      <p:cBhvr>
                                        <p:cTn id="13" dur="1000" fill="hold"/>
                                        <p:tgtEl>
                                          <p:spTgt spid="441"/>
                                        </p:tgtEl>
                                        <p:attrNameLst>
                                          <p:attrName>ppt_w</p:attrName>
                                        </p:attrNameLst>
                                      </p:cBhvr>
                                      <p:tavLst>
                                        <p:tav tm="0">
                                          <p:val>
                                            <p:fltVal val="0"/>
                                          </p:val>
                                        </p:tav>
                                        <p:tav tm="100000">
                                          <p:val>
                                            <p:strVal val="#ppt_w"/>
                                          </p:val>
                                        </p:tav>
                                      </p:tavLst>
                                    </p:anim>
                                    <p:anim calcmode="lin" valueType="num">
                                      <p:cBhvr>
                                        <p:cTn id="14" dur="1000" fill="hold"/>
                                        <p:tgtEl>
                                          <p:spTgt spid="44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42"/>
                                        </p:tgtEl>
                                        <p:attrNameLst>
                                          <p:attrName>style.visibility</p:attrName>
                                        </p:attrNameLst>
                                      </p:cBhvr>
                                      <p:to>
                                        <p:strVal val="visible"/>
                                      </p:to>
                                    </p:set>
                                    <p:anim calcmode="lin" valueType="num">
                                      <p:cBhvr>
                                        <p:cTn id="18" dur="1000" fill="hold"/>
                                        <p:tgtEl>
                                          <p:spTgt spid="442"/>
                                        </p:tgtEl>
                                        <p:attrNameLst>
                                          <p:attrName>ppt_w</p:attrName>
                                        </p:attrNameLst>
                                      </p:cBhvr>
                                      <p:tavLst>
                                        <p:tav tm="0">
                                          <p:val>
                                            <p:fltVal val="0"/>
                                          </p:val>
                                        </p:tav>
                                        <p:tav tm="100000">
                                          <p:val>
                                            <p:strVal val="#ppt_w"/>
                                          </p:val>
                                        </p:tav>
                                      </p:tavLst>
                                    </p:anim>
                                    <p:anim calcmode="lin" valueType="num">
                                      <p:cBhvr>
                                        <p:cTn id="19" dur="1000" fill="hold"/>
                                        <p:tgtEl>
                                          <p:spTgt spid="442"/>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Class="entr" nodeType="afterEffect" presetSubtype="16" presetID="23" grpId="4" fill="hold">
                                  <p:stCondLst>
                                    <p:cond delay="0"/>
                                  </p:stCondLst>
                                  <p:iterate type="el" backwards="0">
                                    <p:tmAbs val="0"/>
                                  </p:iterate>
                                  <p:childTnLst>
                                    <p:set>
                                      <p:cBhvr>
                                        <p:cTn id="22" fill="hold"/>
                                        <p:tgtEl>
                                          <p:spTgt spid="443"/>
                                        </p:tgtEl>
                                        <p:attrNameLst>
                                          <p:attrName>style.visibility</p:attrName>
                                        </p:attrNameLst>
                                      </p:cBhvr>
                                      <p:to>
                                        <p:strVal val="visible"/>
                                      </p:to>
                                    </p:set>
                                    <p:anim calcmode="lin" valueType="num">
                                      <p:cBhvr>
                                        <p:cTn id="23" dur="1000" fill="hold"/>
                                        <p:tgtEl>
                                          <p:spTgt spid="443"/>
                                        </p:tgtEl>
                                        <p:attrNameLst>
                                          <p:attrName>ppt_w</p:attrName>
                                        </p:attrNameLst>
                                      </p:cBhvr>
                                      <p:tavLst>
                                        <p:tav tm="0">
                                          <p:val>
                                            <p:fltVal val="0"/>
                                          </p:val>
                                        </p:tav>
                                        <p:tav tm="100000">
                                          <p:val>
                                            <p:strVal val="#ppt_w"/>
                                          </p:val>
                                        </p:tav>
                                      </p:tavLst>
                                    </p:anim>
                                    <p:anim calcmode="lin" valueType="num">
                                      <p:cBhvr>
                                        <p:cTn id="24" dur="1000" fill="hold"/>
                                        <p:tgtEl>
                                          <p:spTgt spid="443"/>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Class="entr" nodeType="afterEffect" presetSubtype="16" presetID="23" grpId="5" fill="hold">
                                  <p:stCondLst>
                                    <p:cond delay="0"/>
                                  </p:stCondLst>
                                  <p:iterate type="el" backwards="0">
                                    <p:tmAbs val="0"/>
                                  </p:iterate>
                                  <p:childTnLst>
                                    <p:set>
                                      <p:cBhvr>
                                        <p:cTn id="27" fill="hold"/>
                                        <p:tgtEl>
                                          <p:spTgt spid="444"/>
                                        </p:tgtEl>
                                        <p:attrNameLst>
                                          <p:attrName>style.visibility</p:attrName>
                                        </p:attrNameLst>
                                      </p:cBhvr>
                                      <p:to>
                                        <p:strVal val="visible"/>
                                      </p:to>
                                    </p:set>
                                    <p:anim calcmode="lin" valueType="num">
                                      <p:cBhvr>
                                        <p:cTn id="28" dur="1000" fill="hold"/>
                                        <p:tgtEl>
                                          <p:spTgt spid="444"/>
                                        </p:tgtEl>
                                        <p:attrNameLst>
                                          <p:attrName>ppt_w</p:attrName>
                                        </p:attrNameLst>
                                      </p:cBhvr>
                                      <p:tavLst>
                                        <p:tav tm="0">
                                          <p:val>
                                            <p:fltVal val="0"/>
                                          </p:val>
                                        </p:tav>
                                        <p:tav tm="100000">
                                          <p:val>
                                            <p:strVal val="#ppt_w"/>
                                          </p:val>
                                        </p:tav>
                                      </p:tavLst>
                                    </p:anim>
                                    <p:anim calcmode="lin" valueType="num">
                                      <p:cBhvr>
                                        <p:cTn id="29" dur="1000" fill="hold"/>
                                        <p:tgtEl>
                                          <p:spTgt spid="444"/>
                                        </p:tgtEl>
                                        <p:attrNameLst>
                                          <p:attrName>ppt_h</p:attrName>
                                        </p:attrNameLst>
                                      </p:cBhvr>
                                      <p:tavLst>
                                        <p:tav tm="0">
                                          <p:val>
                                            <p:fltVal val="0"/>
                                          </p:val>
                                        </p:tav>
                                        <p:tav tm="100000">
                                          <p:val>
                                            <p:strVal val="#ppt_h"/>
                                          </p:val>
                                        </p:tav>
                                      </p:tavLst>
                                    </p:anim>
                                  </p:childTnLst>
                                </p:cTn>
                              </p:par>
                            </p:childTnLst>
                          </p:cTn>
                        </p:par>
                        <p:par>
                          <p:cTn id="30" fill="hold">
                            <p:stCondLst>
                              <p:cond delay="4000"/>
                            </p:stCondLst>
                            <p:childTnLst>
                              <p:par>
                                <p:cTn id="31" presetClass="entr" nodeType="afterEffect" presetSubtype="16" presetID="23" grpId="6" fill="hold">
                                  <p:stCondLst>
                                    <p:cond delay="0"/>
                                  </p:stCondLst>
                                  <p:iterate type="el" backwards="0">
                                    <p:tmAbs val="0"/>
                                  </p:iterate>
                                  <p:childTnLst>
                                    <p:set>
                                      <p:cBhvr>
                                        <p:cTn id="32" fill="hold"/>
                                        <p:tgtEl>
                                          <p:spTgt spid="445"/>
                                        </p:tgtEl>
                                        <p:attrNameLst>
                                          <p:attrName>style.visibility</p:attrName>
                                        </p:attrNameLst>
                                      </p:cBhvr>
                                      <p:to>
                                        <p:strVal val="visible"/>
                                      </p:to>
                                    </p:set>
                                    <p:anim calcmode="lin" valueType="num">
                                      <p:cBhvr>
                                        <p:cTn id="33" dur="1000" fill="hold"/>
                                        <p:tgtEl>
                                          <p:spTgt spid="445"/>
                                        </p:tgtEl>
                                        <p:attrNameLst>
                                          <p:attrName>ppt_w</p:attrName>
                                        </p:attrNameLst>
                                      </p:cBhvr>
                                      <p:tavLst>
                                        <p:tav tm="0">
                                          <p:val>
                                            <p:fltVal val="0"/>
                                          </p:val>
                                        </p:tav>
                                        <p:tav tm="100000">
                                          <p:val>
                                            <p:strVal val="#ppt_w"/>
                                          </p:val>
                                        </p:tav>
                                      </p:tavLst>
                                    </p:anim>
                                    <p:anim calcmode="lin" valueType="num">
                                      <p:cBhvr>
                                        <p:cTn id="34" dur="1000" fill="hold"/>
                                        <p:tgtEl>
                                          <p:spTgt spid="4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2" grpId="3"/>
      <p:bldP build="whole" bldLvl="1" animBg="1" rev="0" advAuto="0" spid="441" grpId="2"/>
      <p:bldP build="whole" bldLvl="1" animBg="1" rev="0" advAuto="0" spid="443" grpId="4"/>
      <p:bldP build="whole" bldLvl="1" animBg="1" rev="0" advAuto="0" spid="445" grpId="6"/>
      <p:bldP build="whole" bldLvl="1" animBg="1" rev="0" advAuto="0" spid="446" grpId="1"/>
      <p:bldP build="whole" bldLvl="1" animBg="1" rev="0" advAuto="0" spid="444" grpId="5"/>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What is an Application-Level Protocol?"/>
          <p:cNvSpPr txBox="1"/>
          <p:nvPr>
            <p:ph type="title"/>
          </p:nvPr>
        </p:nvSpPr>
        <p:spPr>
          <a:prstGeom prst="rect">
            <a:avLst/>
          </a:prstGeom>
        </p:spPr>
        <p:txBody>
          <a:bodyPr/>
          <a:lstStyle/>
          <a:p>
            <a:pPr/>
            <a:r>
              <a:t>What is an Application-Level Protocol?</a:t>
            </a:r>
          </a:p>
        </p:txBody>
      </p:sp>
      <p:sp>
        <p:nvSpPr>
          <p:cNvPr id="275" name="A set of rules that specify how the application components (e.g. clients and servers) communicate with each other. Typically, a protocol defines at least:…"/>
          <p:cNvSpPr txBox="1"/>
          <p:nvPr>
            <p:ph type="body" idx="1"/>
          </p:nvPr>
        </p:nvSpPr>
        <p:spPr>
          <a:prstGeom prst="rect">
            <a:avLst/>
          </a:prstGeom>
        </p:spPr>
        <p:txBody>
          <a:bodyPr>
            <a:normAutofit fontScale="100000" lnSpcReduction="0"/>
          </a:bodyPr>
          <a:lstStyle/>
          <a:p>
            <a:pPr/>
            <a:r>
              <a:rPr b="1"/>
              <a:t>A set of rules</a:t>
            </a:r>
            <a:r>
              <a:t> that specify how the application components (e.g. clients and servers) </a:t>
            </a:r>
            <a:r>
              <a:rPr b="1"/>
              <a:t>communicate with each other</a:t>
            </a:r>
            <a:r>
              <a:t>. Typically, a protocol defines at least:</a:t>
            </a:r>
          </a:p>
          <a:p>
            <a:pPr lvl="1"/>
            <a:r>
              <a:rPr b="1"/>
              <a:t>Which transport-layer protocol</a:t>
            </a:r>
            <a:r>
              <a:t> is used to exchange application-level messages. (e.g. TCP for HTTP)</a:t>
            </a:r>
          </a:p>
          <a:p>
            <a:pPr lvl="1"/>
            <a:r>
              <a:rPr b="1"/>
              <a:t>Which port number(s)</a:t>
            </a:r>
            <a:r>
              <a:t> to use (e.g. 80 for HTTP)</a:t>
            </a:r>
          </a:p>
          <a:p>
            <a:pPr lvl="1"/>
            <a:r>
              <a:rPr b="1"/>
              <a:t>What kind of messages</a:t>
            </a:r>
            <a:r>
              <a:t> are exchanged by the application components and the </a:t>
            </a:r>
            <a:r>
              <a:rPr b="1"/>
              <a:t>structure</a:t>
            </a:r>
            <a:r>
              <a:t> of these messages.</a:t>
            </a:r>
          </a:p>
          <a:p>
            <a:pPr lvl="1"/>
            <a:r>
              <a:t>The </a:t>
            </a:r>
            <a:r>
              <a:rPr b="1"/>
              <a:t>actions</a:t>
            </a:r>
            <a:r>
              <a:t> that need to be taken when these messages are received and the </a:t>
            </a:r>
            <a:r>
              <a:rPr b="1"/>
              <a:t>effect</a:t>
            </a:r>
            <a:r>
              <a:t> that is expected.</a:t>
            </a:r>
          </a:p>
          <a:p>
            <a:pPr lvl="1"/>
            <a:r>
              <a:t>Whether the protocol is </a:t>
            </a:r>
            <a:r>
              <a:rPr b="1"/>
              <a:t>stateful</a:t>
            </a:r>
            <a:r>
              <a:t> or </a:t>
            </a:r>
            <a:r>
              <a:rPr b="1"/>
              <a:t>stateless</a:t>
            </a:r>
            <a:r>
              <a:t>. In other words, whether the protocol requires the server to manage a session for every connected client.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448" name="Example: 06-PresenceApplication"/>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hlinkClick r:id="rId2" invalidUrl="" action="" tgtFrame="" tooltip="" history="1" highlightClick="0" endSnd="0"/>
              </a:rPr>
              <a:t>06-PresenceApplication</a:t>
            </a:r>
          </a:p>
        </p:txBody>
      </p:sp>
      <p:pic>
        <p:nvPicPr>
          <p:cNvPr id="449" name="droppedImage.png" descr="droppedImage.png"/>
          <p:cNvPicPr>
            <a:picLocks noChangeAspect="1"/>
          </p:cNvPicPr>
          <p:nvPr/>
        </p:nvPicPr>
        <p:blipFill>
          <a:blip r:embed="rId3">
            <a:extLst/>
          </a:blip>
          <a:stretch>
            <a:fillRect/>
          </a:stretch>
        </p:blipFill>
        <p:spPr>
          <a:xfrm>
            <a:off x="8039100" y="5416550"/>
            <a:ext cx="3517900" cy="3517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Network Programming"/>
          <p:cNvSpPr txBox="1"/>
          <p:nvPr>
            <p:ph type="title"/>
          </p:nvPr>
        </p:nvSpPr>
        <p:spPr>
          <a:prstGeom prst="rect">
            <a:avLst/>
          </a:prstGeom>
        </p:spPr>
        <p:txBody>
          <a:bodyPr/>
          <a:lstStyle/>
          <a:p>
            <a:pPr/>
            <a:r>
              <a:t>Network Programming</a:t>
            </a:r>
          </a:p>
        </p:txBody>
      </p:sp>
      <p:sp>
        <p:nvSpPr>
          <p:cNvPr id="278" name="Given a application-level protocol,…"/>
          <p:cNvSpPr txBox="1"/>
          <p:nvPr/>
        </p:nvSpPr>
        <p:spPr>
          <a:xfrm>
            <a:off x="660400" y="2578100"/>
            <a:ext cx="11112500" cy="6464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defRPr i="1">
                <a:latin typeface="+mn-lt"/>
                <a:ea typeface="+mn-ea"/>
                <a:cs typeface="+mn-cs"/>
                <a:sym typeface="Helvetica Neue"/>
              </a:defRPr>
            </a:pPr>
            <a:r>
              <a:t>Given a application-level protocol,</a:t>
            </a:r>
          </a:p>
          <a:p>
            <a:pPr>
              <a:defRPr i="1">
                <a:latin typeface="+mn-lt"/>
                <a:ea typeface="+mn-ea"/>
                <a:cs typeface="+mn-cs"/>
                <a:sym typeface="Helvetica Neue"/>
              </a:defRPr>
            </a:pPr>
          </a:p>
          <a:p>
            <a:pPr>
              <a:defRPr i="1">
                <a:latin typeface="+mn-lt"/>
                <a:ea typeface="+mn-ea"/>
                <a:cs typeface="+mn-cs"/>
                <a:sym typeface="Helvetica Neue"/>
              </a:defRPr>
            </a:pPr>
            <a:r>
              <a:t>how can we implement a client and server in a particular programming language?</a:t>
            </a:r>
          </a:p>
          <a:p>
            <a:pPr>
              <a:defRPr i="1">
                <a:latin typeface="+mn-lt"/>
                <a:ea typeface="+mn-ea"/>
                <a:cs typeface="+mn-cs"/>
                <a:sym typeface="Helvetica Neue"/>
              </a:defRPr>
            </a:pPr>
          </a:p>
          <a:p>
            <a:pPr>
              <a:defRPr b="1" i="1">
                <a:latin typeface="+mn-lt"/>
                <a:ea typeface="+mn-ea"/>
                <a:cs typeface="+mn-cs"/>
                <a:sym typeface="Helvetica Neue"/>
              </a:defRPr>
            </a:pPr>
            <a:r>
              <a:t>What abstractions, APIs, libraries are available to help us do that?</a:t>
            </a:r>
          </a:p>
          <a:p>
            <a:pPr>
              <a:defRPr i="1">
                <a:latin typeface="+mn-lt"/>
                <a:ea typeface="+mn-ea"/>
                <a:cs typeface="+mn-cs"/>
                <a:sym typeface="Helvetica Neue"/>
              </a:defRPr>
            </a:pPr>
          </a:p>
          <a:p>
            <a:pPr>
              <a:defRPr i="1">
                <a:latin typeface="+mn-lt"/>
                <a:ea typeface="+mn-ea"/>
                <a:cs typeface="+mn-cs"/>
                <a:sym typeface="Helvetica Neue"/>
              </a:defRPr>
            </a:pPr>
            <a:r>
              <a:t>We know about TCP, UDP and IP. But how can we benefit from these protocols in our code?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78"/>
                                        </p:tgtEl>
                                        <p:attrNameLst>
                                          <p:attrName>style.visibility</p:attrName>
                                        </p:attrNameLst>
                                      </p:cBhvr>
                                      <p:to>
                                        <p:strVal val="visible"/>
                                      </p:to>
                                    </p:set>
                                    <p:anim calcmode="lin" valueType="num">
                                      <p:cBhvr>
                                        <p:cTn id="7" dur="1000" fill="hold"/>
                                        <p:tgtEl>
                                          <p:spTgt spid="278"/>
                                        </p:tgtEl>
                                        <p:attrNameLst>
                                          <p:attrName>ppt_w</p:attrName>
                                        </p:attrNameLst>
                                      </p:cBhvr>
                                      <p:tavLst>
                                        <p:tav tm="0">
                                          <p:val>
                                            <p:fltVal val="0"/>
                                          </p:val>
                                        </p:tav>
                                        <p:tav tm="100000">
                                          <p:val>
                                            <p:strVal val="#ppt_w"/>
                                          </p:val>
                                        </p:tav>
                                      </p:tavLst>
                                    </p:anim>
                                    <p:anim calcmode="lin" valueType="num">
                                      <p:cBhvr>
                                        <p:cTn id="8" dur="1000" fill="hold"/>
                                        <p:tgtEl>
                                          <p:spTgt spid="2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he TCP Protocol"/>
          <p:cNvSpPr txBox="1"/>
          <p:nvPr>
            <p:ph type="title"/>
          </p:nvPr>
        </p:nvSpPr>
        <p:spPr>
          <a:xfrm>
            <a:off x="571500" y="1219200"/>
            <a:ext cx="11861800" cy="2336800"/>
          </a:xfrm>
          <a:prstGeom prst="rect">
            <a:avLst/>
          </a:prstGeom>
        </p:spPr>
        <p:txBody>
          <a:bodyPr/>
          <a:lstStyle>
            <a:lvl1pPr algn="ctr">
              <a:defRPr sz="6000"/>
            </a:lvl1pPr>
          </a:lstStyle>
          <a:p>
            <a:pPr/>
            <a:r>
              <a:t>The TCP Protocol</a:t>
            </a:r>
          </a:p>
        </p:txBody>
      </p:sp>
      <p:pic>
        <p:nvPicPr>
          <p:cNvPr id="281" name="claude-francois-le-telephone-pleure.png" descr="claude-francois-le-telephone-pleure.png"/>
          <p:cNvPicPr>
            <a:picLocks noChangeAspect="1"/>
          </p:cNvPicPr>
          <p:nvPr/>
        </p:nvPicPr>
        <p:blipFill>
          <a:blip r:embed="rId2">
            <a:extLst/>
          </a:blip>
          <a:stretch>
            <a:fillRect/>
          </a:stretch>
        </p:blipFill>
        <p:spPr>
          <a:xfrm>
            <a:off x="3683000" y="3111500"/>
            <a:ext cx="5638800" cy="5638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droppedImage.png" descr="droppedImage.png"/>
          <p:cNvPicPr>
            <a:picLocks noChangeAspect="1"/>
          </p:cNvPicPr>
          <p:nvPr/>
        </p:nvPicPr>
        <p:blipFill>
          <a:blip r:embed="rId2">
            <a:extLst/>
          </a:blip>
          <a:stretch>
            <a:fillRect/>
          </a:stretch>
        </p:blipFill>
        <p:spPr>
          <a:xfrm>
            <a:off x="368300" y="2806700"/>
            <a:ext cx="3340186" cy="2197100"/>
          </a:xfrm>
          <a:prstGeom prst="rect">
            <a:avLst/>
          </a:prstGeom>
          <a:ln w="12700">
            <a:miter lim="400000"/>
          </a:ln>
        </p:spPr>
      </p:pic>
      <p:pic>
        <p:nvPicPr>
          <p:cNvPr id="284" name="droppedImage.png" descr="droppedImage.png"/>
          <p:cNvPicPr>
            <a:picLocks noChangeAspect="1"/>
          </p:cNvPicPr>
          <p:nvPr/>
        </p:nvPicPr>
        <p:blipFill>
          <a:blip r:embed="rId2">
            <a:extLst/>
          </a:blip>
          <a:stretch>
            <a:fillRect/>
          </a:stretch>
        </p:blipFill>
        <p:spPr>
          <a:xfrm>
            <a:off x="9182100" y="2806700"/>
            <a:ext cx="3340186" cy="2197100"/>
          </a:xfrm>
          <a:prstGeom prst="rect">
            <a:avLst/>
          </a:prstGeom>
          <a:ln w="12700">
            <a:miter lim="400000"/>
          </a:ln>
        </p:spPr>
      </p:pic>
      <p:sp>
        <p:nvSpPr>
          <p:cNvPr id="285" name="Rectangle"/>
          <p:cNvSpPr/>
          <p:nvPr/>
        </p:nvSpPr>
        <p:spPr>
          <a:xfrm>
            <a:off x="3708400" y="3695700"/>
            <a:ext cx="5575300" cy="330200"/>
          </a:xfrm>
          <a:prstGeom prst="rect">
            <a:avLst/>
          </a:prstGeom>
          <a:solidFill>
            <a:srgbClr val="CBCBCB"/>
          </a:solidFill>
          <a:ln w="25400">
            <a:miter lim="400000"/>
          </a:ln>
        </p:spPr>
        <p:txBody>
          <a:bodyPr lIns="50800" tIns="50800" rIns="50800" bIns="50800" anchor="ctr"/>
          <a:lstStyle/>
          <a:p>
            <a:pPr>
              <a:defRPr sz="3600"/>
            </a:pPr>
          </a:p>
        </p:txBody>
      </p:sp>
      <p:sp>
        <p:nvSpPr>
          <p:cNvPr id="286" name="Line"/>
          <p:cNvSpPr/>
          <p:nvPr/>
        </p:nvSpPr>
        <p:spPr>
          <a:xfrm flipH="1">
            <a:off x="3757429" y="3581400"/>
            <a:ext cx="5513571" cy="1"/>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287" name="Line"/>
          <p:cNvSpPr/>
          <p:nvPr/>
        </p:nvSpPr>
        <p:spPr>
          <a:xfrm flipH="1">
            <a:off x="3759200" y="4140200"/>
            <a:ext cx="5513571" cy="1"/>
          </a:xfrm>
          <a:prstGeom prst="line">
            <a:avLst/>
          </a:prstGeom>
          <a:ln w="25400">
            <a:solidFill>
              <a:srgbClr val="9411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pic>
        <p:nvPicPr>
          <p:cNvPr id="288" name="droppedImage.png" descr="droppedImage.png"/>
          <p:cNvPicPr>
            <a:picLocks noChangeAspect="1"/>
          </p:cNvPicPr>
          <p:nvPr/>
        </p:nvPicPr>
        <p:blipFill>
          <a:blip r:embed="rId3">
            <a:extLst/>
          </a:blip>
          <a:stretch>
            <a:fillRect/>
          </a:stretch>
        </p:blipFill>
        <p:spPr>
          <a:xfrm>
            <a:off x="736600" y="6692900"/>
            <a:ext cx="2692400" cy="1705187"/>
          </a:xfrm>
          <a:prstGeom prst="rect">
            <a:avLst/>
          </a:prstGeom>
          <a:ln w="12700">
            <a:miter lim="400000"/>
          </a:ln>
        </p:spPr>
      </p:pic>
      <p:sp>
        <p:nvSpPr>
          <p:cNvPr id="289" name="Line"/>
          <p:cNvSpPr/>
          <p:nvPr/>
        </p:nvSpPr>
        <p:spPr>
          <a:xfrm flipH="1">
            <a:off x="4216400" y="7543800"/>
            <a:ext cx="4978417" cy="2"/>
          </a:xfrm>
          <a:prstGeom prst="line">
            <a:avLst/>
          </a:prstGeom>
          <a:ln w="25400">
            <a:solidFill>
              <a:srgbClr val="941100"/>
            </a:solidFill>
            <a:custDash>
              <a:ds d="200000" sp="200000"/>
            </a:custDash>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290" name="droppedImage.png" descr="droppedImage.png"/>
          <p:cNvPicPr>
            <a:picLocks noChangeAspect="1"/>
          </p:cNvPicPr>
          <p:nvPr/>
        </p:nvPicPr>
        <p:blipFill>
          <a:blip r:embed="rId4">
            <a:extLst/>
          </a:blip>
          <a:stretch>
            <a:fillRect/>
          </a:stretch>
        </p:blipFill>
        <p:spPr>
          <a:xfrm>
            <a:off x="9994900" y="6362700"/>
            <a:ext cx="2303580" cy="1930400"/>
          </a:xfrm>
          <a:prstGeom prst="rect">
            <a:avLst/>
          </a:prstGeom>
          <a:ln w="12700">
            <a:miter lim="400000"/>
          </a:ln>
        </p:spPr>
      </p:pic>
      <p:sp>
        <p:nvSpPr>
          <p:cNvPr id="291" name="TCP"/>
          <p:cNvSpPr txBox="1"/>
          <p:nvPr/>
        </p:nvSpPr>
        <p:spPr>
          <a:xfrm>
            <a:off x="5953891" y="4254500"/>
            <a:ext cx="1122427"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TCP</a:t>
            </a:r>
          </a:p>
        </p:txBody>
      </p:sp>
      <p:sp>
        <p:nvSpPr>
          <p:cNvPr id="292" name="UDP"/>
          <p:cNvSpPr txBox="1"/>
          <p:nvPr/>
        </p:nvSpPr>
        <p:spPr>
          <a:xfrm>
            <a:off x="5926967" y="7658100"/>
            <a:ext cx="118110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UDP</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ransport Protocols"/>
          <p:cNvSpPr txBox="1"/>
          <p:nvPr>
            <p:ph type="title"/>
          </p:nvPr>
        </p:nvSpPr>
        <p:spPr>
          <a:prstGeom prst="rect">
            <a:avLst/>
          </a:prstGeom>
        </p:spPr>
        <p:txBody>
          <a:bodyPr/>
          <a:lstStyle/>
          <a:p>
            <a:pPr/>
            <a:r>
              <a:t>Transport Protocols</a:t>
            </a:r>
          </a:p>
        </p:txBody>
      </p:sp>
      <p:sp>
        <p:nvSpPr>
          <p:cNvPr id="295" name="Both TCP and UDP are transport protocols.…"/>
          <p:cNvSpPr txBox="1"/>
          <p:nvPr>
            <p:ph type="body" idx="1"/>
          </p:nvPr>
        </p:nvSpPr>
        <p:spPr>
          <a:prstGeom prst="rect">
            <a:avLst/>
          </a:prstGeom>
        </p:spPr>
        <p:txBody>
          <a:bodyPr/>
          <a:lstStyle/>
          <a:p>
            <a:pPr/>
            <a:r>
              <a:t>Both TCP and UDP are </a:t>
            </a:r>
            <a:r>
              <a:rPr b="1"/>
              <a:t>transport protocols</a:t>
            </a:r>
            <a:r>
              <a:t>.</a:t>
            </a:r>
          </a:p>
          <a:p>
            <a:pPr/>
            <a:r>
              <a:t>This means that they make it possible for </a:t>
            </a:r>
            <a:r>
              <a:rPr b="1"/>
              <a:t>two programs</a:t>
            </a:r>
            <a:r>
              <a:t> (i.e. applications, processes) possibly running on </a:t>
            </a:r>
            <a:r>
              <a:rPr b="1"/>
              <a:t>different machines</a:t>
            </a:r>
            <a:r>
              <a:t> to </a:t>
            </a:r>
            <a:r>
              <a:rPr b="1"/>
              <a:t>exchange data</a:t>
            </a:r>
            <a:r>
              <a:t>.</a:t>
            </a:r>
          </a:p>
          <a:p>
            <a:pPr/>
            <a:r>
              <a:t>The two protocols also make it possible for several programs to </a:t>
            </a:r>
            <a:r>
              <a:rPr b="1"/>
              <a:t>share the same network interface</a:t>
            </a:r>
            <a:r>
              <a:t>. They use the notion of </a:t>
            </a:r>
            <a:r>
              <a:rPr b="1"/>
              <a:t>port</a:t>
            </a:r>
            <a:r>
              <a:t> for this purpose.</a:t>
            </a:r>
          </a:p>
          <a:p>
            <a:pPr/>
            <a:r>
              <a:t>TCP and UDP define the </a:t>
            </a:r>
            <a:r>
              <a:rPr b="1"/>
              <a:t>structure of messages</a:t>
            </a:r>
            <a:r>
              <a:t>. With TCP, messages are called </a:t>
            </a:r>
            <a:r>
              <a:rPr b="1"/>
              <a:t>segments</a:t>
            </a:r>
            <a:r>
              <a:t>. With UDP, messages are used </a:t>
            </a:r>
            <a:r>
              <a:rPr b="1"/>
              <a:t>datagrams</a:t>
            </a:r>
            <a:r>
              <a:t>.</a:t>
            </a:r>
          </a:p>
          <a:p>
            <a:pPr/>
            <a:r>
              <a:t>The structure of TCP segments (</a:t>
            </a:r>
            <a:r>
              <a:rPr b="1"/>
              <a:t>number and size of headers</a:t>
            </a:r>
            <a:r>
              <a:t>) is more complex than the structure of UDP datagrams.</a:t>
            </a:r>
          </a:p>
          <a:p>
            <a:pPr/>
            <a:r>
              <a:t>Both TCP segments and UDP datagrams can be </a:t>
            </a:r>
            <a:r>
              <a:rPr b="1"/>
              <a:t>encapsulated in IP packets</a:t>
            </a:r>
            <a:r>
              <a:t>. In that case, we say that the </a:t>
            </a:r>
            <a:r>
              <a:rPr b="1"/>
              <a:t>payload</a:t>
            </a:r>
            <a:r>
              <a:t> of the IP packet is a TCP segment, respectively a UDP datagram. </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ransport Protocols"/>
          <p:cNvSpPr txBox="1"/>
          <p:nvPr>
            <p:ph type="title"/>
          </p:nvPr>
        </p:nvSpPr>
        <p:spPr>
          <a:prstGeom prst="rect">
            <a:avLst/>
          </a:prstGeom>
        </p:spPr>
        <p:txBody>
          <a:bodyPr/>
          <a:lstStyle/>
          <a:p>
            <a:pPr/>
            <a:r>
              <a:t>Transport Protocols</a:t>
            </a:r>
          </a:p>
        </p:txBody>
      </p:sp>
      <p:sp>
        <p:nvSpPr>
          <p:cNvPr id="298" name="TCP provides a connection-oriented service. The client and the server first have to establish a connection. They can then exchange data through a bi-directional stream of bytes.…"/>
          <p:cNvSpPr txBox="1"/>
          <p:nvPr>
            <p:ph type="body" idx="1"/>
          </p:nvPr>
        </p:nvSpPr>
        <p:spPr>
          <a:prstGeom prst="rect">
            <a:avLst/>
          </a:prstGeom>
        </p:spPr>
        <p:txBody>
          <a:bodyPr>
            <a:normAutofit fontScale="100000" lnSpcReduction="0"/>
          </a:bodyPr>
          <a:lstStyle/>
          <a:p>
            <a:pPr marL="250697" indent="-250697" defTabSz="549148">
              <a:spcBef>
                <a:spcPts val="2200"/>
              </a:spcBef>
              <a:defRPr sz="2444"/>
            </a:pPr>
            <a:r>
              <a:t>TCP provides a </a:t>
            </a:r>
            <a:r>
              <a:rPr b="1"/>
              <a:t>connection-oriented service</a:t>
            </a:r>
            <a:r>
              <a:t>. The client and the server first have to establish a connection. They can then exchange data through a </a:t>
            </a:r>
            <a:r>
              <a:rPr b="1"/>
              <a:t>bi-directional stream of bytes</a:t>
            </a:r>
            <a:r>
              <a:t>. </a:t>
            </a:r>
          </a:p>
          <a:p>
            <a:pPr marL="250697" indent="-250697" defTabSz="549148">
              <a:spcBef>
                <a:spcPts val="2200"/>
              </a:spcBef>
              <a:defRPr sz="2444"/>
            </a:pPr>
            <a:r>
              <a:t>TCP provides a </a:t>
            </a:r>
            <a:r>
              <a:rPr b="1"/>
              <a:t>reliable data transfer service</a:t>
            </a:r>
            <a:r>
              <a:t>. It makes sure that all bytes sent by one program are received by the other. It also preserves the </a:t>
            </a:r>
            <a:r>
              <a:rPr b="1"/>
              <a:t>ordering</a:t>
            </a:r>
            <a:r>
              <a:t> of the exchanged bytes.</a:t>
            </a:r>
          </a:p>
          <a:p>
            <a:pPr marL="250697" indent="-250697" defTabSz="549148">
              <a:spcBef>
                <a:spcPts val="2200"/>
              </a:spcBef>
              <a:defRPr sz="2444"/>
            </a:pPr>
            <a:r>
              <a:t>UDP provides a </a:t>
            </a:r>
            <a:r>
              <a:rPr b="1"/>
              <a:t>connectionless service</a:t>
            </a:r>
            <a:r>
              <a:t>. The client can send information to the server at any time, </a:t>
            </a:r>
            <a:r>
              <a:rPr b="1"/>
              <a:t>even if there is no server listening</a:t>
            </a:r>
            <a:r>
              <a:t>. In that case, the information will simply be lost.</a:t>
            </a:r>
          </a:p>
          <a:p>
            <a:pPr marL="250697" indent="-250697" defTabSz="549148">
              <a:spcBef>
                <a:spcPts val="2200"/>
              </a:spcBef>
              <a:defRPr sz="2444"/>
            </a:pPr>
            <a:r>
              <a:t>UDP </a:t>
            </a:r>
            <a:r>
              <a:rPr b="1"/>
              <a:t>does not guarantee the delivery</a:t>
            </a:r>
            <a:r>
              <a:t> of datagrams. It is possible that a datagram sent by one client will never reach its destination. The ordering is not guaranteed either.</a:t>
            </a:r>
          </a:p>
          <a:p>
            <a:pPr marL="250697" indent="-250697" defTabSz="549148">
              <a:spcBef>
                <a:spcPts val="2200"/>
              </a:spcBef>
              <a:defRPr sz="2444"/>
            </a:pPr>
            <a:r>
              <a:t>TCP supports </a:t>
            </a:r>
            <a:r>
              <a:rPr b="1"/>
              <a:t>unicast</a:t>
            </a:r>
            <a:r>
              <a:t> communication. UDP supports </a:t>
            </a:r>
            <a:r>
              <a:rPr b="1"/>
              <a:t>unicast</a:t>
            </a:r>
            <a:r>
              <a:t>, </a:t>
            </a:r>
            <a:r>
              <a:rPr b="1"/>
              <a:t>broadcast</a:t>
            </a:r>
            <a:r>
              <a:t> and </a:t>
            </a:r>
            <a:r>
              <a:rPr b="1"/>
              <a:t>multicast</a:t>
            </a:r>
            <a:r>
              <a:t> communication. This is useful for </a:t>
            </a:r>
            <a:r>
              <a:rPr b="1"/>
              <a:t>service discovery</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